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7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43" y="71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31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327843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025115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1836739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FBD18F-DE21-49D8-A0A6-522FECF9D682}"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52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FBD18F-DE21-49D8-A0A6-522FECF9D682}"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305793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FBD18F-DE21-49D8-A0A6-522FECF9D682}" type="datetimeFigureOut">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1780618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BD18F-DE21-49D8-A0A6-522FECF9D682}" type="datetimeFigureOut">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02893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FBD18F-DE21-49D8-A0A6-522FECF9D682}" type="datetimeFigureOut">
              <a:rPr lang="en-US" smtClean="0"/>
              <a:t>6/25/2025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386029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FBD18F-DE21-49D8-A0A6-522FECF9D682}" type="datetimeFigureOut">
              <a:rPr lang="en-US" smtClean="0"/>
              <a:t>6/25/2025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C06C3D-3654-4B33-BFCB-C868D4EE8EE5}" type="slidenum">
              <a:rPr lang="en-US" smtClean="0"/>
              <a:t>‹#›</a:t>
            </a:fld>
            <a:endParaRPr lang="en-US"/>
          </a:p>
        </p:txBody>
      </p:sp>
    </p:spTree>
    <p:extLst>
      <p:ext uri="{BB962C8B-B14F-4D97-AF65-F5344CB8AC3E}">
        <p14:creationId xmlns:p14="http://schemas.microsoft.com/office/powerpoint/2010/main" val="1825719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FBD18F-DE21-49D8-A0A6-522FECF9D682}"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80709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FBD18F-DE21-49D8-A0A6-522FECF9D682}" type="datetimeFigureOut">
              <a:rPr lang="en-US" smtClean="0"/>
              <a:t>6/25/2025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8C06C3D-3654-4B33-BFCB-C868D4EE8EE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2635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AAB9-BC2A-43E1-B563-5AE434DC6863}"/>
              </a:ext>
            </a:extLst>
          </p:cNvPr>
          <p:cNvSpPr>
            <a:spLocks noGrp="1"/>
          </p:cNvSpPr>
          <p:nvPr>
            <p:ph type="ctrTitle"/>
          </p:nvPr>
        </p:nvSpPr>
        <p:spPr/>
        <p:txBody>
          <a:bodyPr/>
          <a:lstStyle/>
          <a:p>
            <a:r>
              <a:rPr lang="en-US" dirty="0"/>
              <a:t>Unit 3</a:t>
            </a:r>
          </a:p>
        </p:txBody>
      </p:sp>
      <p:sp>
        <p:nvSpPr>
          <p:cNvPr id="3" name="Subtitle 2">
            <a:extLst>
              <a:ext uri="{FF2B5EF4-FFF2-40B4-BE49-F238E27FC236}">
                <a16:creationId xmlns:a16="http://schemas.microsoft.com/office/drawing/2014/main" id="{5CAB5360-AFD0-4D4E-9356-672A15CCDF91}"/>
              </a:ext>
            </a:extLst>
          </p:cNvPr>
          <p:cNvSpPr>
            <a:spLocks noGrp="1"/>
          </p:cNvSpPr>
          <p:nvPr>
            <p:ph type="subTitle" idx="1"/>
          </p:nvPr>
        </p:nvSpPr>
        <p:spPr/>
        <p:txBody>
          <a:bodyPr/>
          <a:lstStyle/>
          <a:p>
            <a:r>
              <a:rPr lang="en-US" dirty="0"/>
              <a:t>Relational Algebra and Relational Calculus</a:t>
            </a:r>
          </a:p>
        </p:txBody>
      </p:sp>
    </p:spTree>
    <p:extLst>
      <p:ext uri="{BB962C8B-B14F-4D97-AF65-F5344CB8AC3E}">
        <p14:creationId xmlns:p14="http://schemas.microsoft.com/office/powerpoint/2010/main" val="28729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09659F-56CF-41BE-A15E-64A09FFB66C9}"/>
                  </a:ext>
                </a:extLst>
              </p:cNvPr>
              <p:cNvSpPr>
                <a:spLocks noGrp="1"/>
              </p:cNvSpPr>
              <p:nvPr>
                <p:ph type="title"/>
              </p:nvPr>
            </p:nvSpPr>
            <p:spPr>
              <a:xfrm>
                <a:off x="1148080" y="203200"/>
                <a:ext cx="10058400" cy="690880"/>
              </a:xfrm>
            </p:spPr>
            <p:txBody>
              <a:bodyPr>
                <a:normAutofit fontScale="90000"/>
              </a:bodyPr>
              <a:lstStyle/>
              <a:p>
                <a:r>
                  <a:rPr lang="en-US" dirty="0"/>
                  <a:t>Union Operation(</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1709659F-56CF-41BE-A15E-64A09FFB66C9}"/>
                  </a:ext>
                </a:extLst>
              </p:cNvPr>
              <p:cNvSpPr>
                <a:spLocks noGrp="1" noRot="1" noChangeAspect="1" noMove="1" noResize="1" noEditPoints="1" noAdjustHandles="1" noChangeArrowheads="1" noChangeShapeType="1" noTextEdit="1"/>
              </p:cNvSpPr>
              <p:nvPr>
                <p:ph type="title"/>
              </p:nvPr>
            </p:nvSpPr>
            <p:spPr>
              <a:xfrm>
                <a:off x="1148080" y="203200"/>
                <a:ext cx="10058400" cy="690880"/>
              </a:xfrm>
              <a:blipFill>
                <a:blip r:embed="rId2"/>
                <a:stretch>
                  <a:fillRect l="-2364" t="-24561" b="-4210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78861D6-898C-41C4-AE3F-2B862CF6DDAD}"/>
              </a:ext>
            </a:extLst>
          </p:cNvPr>
          <p:cNvPicPr>
            <a:picLocks noChangeAspect="1"/>
          </p:cNvPicPr>
          <p:nvPr/>
        </p:nvPicPr>
        <p:blipFill>
          <a:blip r:embed="rId3"/>
          <a:stretch>
            <a:fillRect/>
          </a:stretch>
        </p:blipFill>
        <p:spPr>
          <a:xfrm>
            <a:off x="1146465" y="900314"/>
            <a:ext cx="8837643" cy="3005052"/>
          </a:xfrm>
          <a:prstGeom prst="rect">
            <a:avLst/>
          </a:prstGeom>
        </p:spPr>
      </p:pic>
      <p:pic>
        <p:nvPicPr>
          <p:cNvPr id="11" name="Picture 10">
            <a:extLst>
              <a:ext uri="{FF2B5EF4-FFF2-40B4-BE49-F238E27FC236}">
                <a16:creationId xmlns:a16="http://schemas.microsoft.com/office/drawing/2014/main" id="{82A30A87-08AE-4C06-A58F-CF93A4F08BC3}"/>
              </a:ext>
            </a:extLst>
          </p:cNvPr>
          <p:cNvPicPr>
            <a:picLocks noChangeAspect="1"/>
          </p:cNvPicPr>
          <p:nvPr/>
        </p:nvPicPr>
        <p:blipFill>
          <a:blip r:embed="rId4">
            <a:duotone>
              <a:prstClr val="black"/>
              <a:schemeClr val="accent4">
                <a:tint val="45000"/>
                <a:satMod val="400000"/>
              </a:schemeClr>
            </a:duotone>
          </a:blip>
          <a:stretch>
            <a:fillRect/>
          </a:stretch>
        </p:blipFill>
        <p:spPr>
          <a:xfrm>
            <a:off x="3494266" y="3590598"/>
            <a:ext cx="4999494" cy="3034627"/>
          </a:xfrm>
          <a:prstGeom prst="rect">
            <a:avLst/>
          </a:prstGeom>
        </p:spPr>
      </p:pic>
    </p:spTree>
    <p:extLst>
      <p:ext uri="{BB962C8B-B14F-4D97-AF65-F5344CB8AC3E}">
        <p14:creationId xmlns:p14="http://schemas.microsoft.com/office/powerpoint/2010/main" val="105936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09659F-56CF-41BE-A15E-64A09FFB66C9}"/>
                  </a:ext>
                </a:extLst>
              </p:cNvPr>
              <p:cNvSpPr>
                <a:spLocks noGrp="1"/>
              </p:cNvSpPr>
              <p:nvPr>
                <p:ph type="title"/>
              </p:nvPr>
            </p:nvSpPr>
            <p:spPr>
              <a:xfrm>
                <a:off x="1148080" y="203200"/>
                <a:ext cx="10058400" cy="690880"/>
              </a:xfrm>
            </p:spPr>
            <p:txBody>
              <a:bodyPr>
                <a:normAutofit fontScale="90000"/>
              </a:bodyPr>
              <a:lstStyle/>
              <a:p>
                <a:r>
                  <a:rPr lang="en-US" dirty="0"/>
                  <a:t>Intersection Operation(</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1709659F-56CF-41BE-A15E-64A09FFB66C9}"/>
                  </a:ext>
                </a:extLst>
              </p:cNvPr>
              <p:cNvSpPr>
                <a:spLocks noGrp="1" noRot="1" noChangeAspect="1" noMove="1" noResize="1" noEditPoints="1" noAdjustHandles="1" noChangeArrowheads="1" noChangeShapeType="1" noTextEdit="1"/>
              </p:cNvSpPr>
              <p:nvPr>
                <p:ph type="title"/>
              </p:nvPr>
            </p:nvSpPr>
            <p:spPr>
              <a:xfrm>
                <a:off x="1148080" y="203200"/>
                <a:ext cx="10058400" cy="690880"/>
              </a:xfrm>
              <a:blipFill>
                <a:blip r:embed="rId2"/>
                <a:stretch>
                  <a:fillRect l="-2364" t="-24561" b="-421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87DFF96-AC72-498A-B4F7-605362E0A62E}"/>
              </a:ext>
            </a:extLst>
          </p:cNvPr>
          <p:cNvPicPr>
            <a:picLocks noChangeAspect="1"/>
          </p:cNvPicPr>
          <p:nvPr/>
        </p:nvPicPr>
        <p:blipFill>
          <a:blip r:embed="rId3"/>
          <a:stretch>
            <a:fillRect/>
          </a:stretch>
        </p:blipFill>
        <p:spPr>
          <a:xfrm>
            <a:off x="2733205" y="2342998"/>
            <a:ext cx="6725589" cy="2172003"/>
          </a:xfrm>
          <a:prstGeom prst="rect">
            <a:avLst/>
          </a:prstGeom>
        </p:spPr>
      </p:pic>
      <p:pic>
        <p:nvPicPr>
          <p:cNvPr id="6" name="Picture 5">
            <a:extLst>
              <a:ext uri="{FF2B5EF4-FFF2-40B4-BE49-F238E27FC236}">
                <a16:creationId xmlns:a16="http://schemas.microsoft.com/office/drawing/2014/main" id="{A7EAF149-DCC9-4171-9EAC-9C56A648523E}"/>
              </a:ext>
            </a:extLst>
          </p:cNvPr>
          <p:cNvPicPr>
            <a:picLocks noChangeAspect="1"/>
          </p:cNvPicPr>
          <p:nvPr/>
        </p:nvPicPr>
        <p:blipFill>
          <a:blip r:embed="rId3"/>
          <a:stretch>
            <a:fillRect/>
          </a:stretch>
        </p:blipFill>
        <p:spPr>
          <a:xfrm>
            <a:off x="1620119" y="1983531"/>
            <a:ext cx="8951759" cy="2890935"/>
          </a:xfrm>
          <a:prstGeom prst="rect">
            <a:avLst/>
          </a:prstGeom>
        </p:spPr>
      </p:pic>
    </p:spTree>
    <p:extLst>
      <p:ext uri="{BB962C8B-B14F-4D97-AF65-F5344CB8AC3E}">
        <p14:creationId xmlns:p14="http://schemas.microsoft.com/office/powerpoint/2010/main" val="420576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09659F-56CF-41BE-A15E-64A09FFB66C9}"/>
                  </a:ext>
                </a:extLst>
              </p:cNvPr>
              <p:cNvSpPr>
                <a:spLocks noGrp="1"/>
              </p:cNvSpPr>
              <p:nvPr>
                <p:ph type="title"/>
              </p:nvPr>
            </p:nvSpPr>
            <p:spPr>
              <a:xfrm>
                <a:off x="1148080" y="203200"/>
                <a:ext cx="10058400" cy="690880"/>
              </a:xfrm>
            </p:spPr>
            <p:txBody>
              <a:bodyPr>
                <a:normAutofit fontScale="90000"/>
              </a:bodyPr>
              <a:lstStyle/>
              <a:p>
                <a:r>
                  <a:rPr lang="en-US" dirty="0"/>
                  <a:t>Difference Operation(</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1709659F-56CF-41BE-A15E-64A09FFB66C9}"/>
                  </a:ext>
                </a:extLst>
              </p:cNvPr>
              <p:cNvSpPr>
                <a:spLocks noGrp="1" noRot="1" noChangeAspect="1" noMove="1" noResize="1" noEditPoints="1" noAdjustHandles="1" noChangeArrowheads="1" noChangeShapeType="1" noTextEdit="1"/>
              </p:cNvSpPr>
              <p:nvPr>
                <p:ph type="title"/>
              </p:nvPr>
            </p:nvSpPr>
            <p:spPr>
              <a:xfrm>
                <a:off x="1148080" y="203200"/>
                <a:ext cx="10058400" cy="690880"/>
              </a:xfrm>
              <a:blipFill>
                <a:blip r:embed="rId2"/>
                <a:stretch>
                  <a:fillRect l="-2364" t="-24561" b="-421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37A77D-B306-4208-9258-351DA4CBA48D}"/>
              </a:ext>
            </a:extLst>
          </p:cNvPr>
          <p:cNvPicPr>
            <a:picLocks noChangeAspect="1"/>
          </p:cNvPicPr>
          <p:nvPr/>
        </p:nvPicPr>
        <p:blipFill>
          <a:blip r:embed="rId3"/>
          <a:stretch>
            <a:fillRect/>
          </a:stretch>
        </p:blipFill>
        <p:spPr>
          <a:xfrm>
            <a:off x="1170410" y="1648100"/>
            <a:ext cx="9647981" cy="3561800"/>
          </a:xfrm>
          <a:prstGeom prst="rect">
            <a:avLst/>
          </a:prstGeom>
        </p:spPr>
      </p:pic>
    </p:spTree>
    <p:extLst>
      <p:ext uri="{BB962C8B-B14F-4D97-AF65-F5344CB8AC3E}">
        <p14:creationId xmlns:p14="http://schemas.microsoft.com/office/powerpoint/2010/main" val="33229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9ADE-237B-4EC6-A978-78DAE7D9F9D2}"/>
              </a:ext>
            </a:extLst>
          </p:cNvPr>
          <p:cNvSpPr>
            <a:spLocks noGrp="1"/>
          </p:cNvSpPr>
          <p:nvPr>
            <p:ph type="title"/>
          </p:nvPr>
        </p:nvSpPr>
        <p:spPr>
          <a:xfrm>
            <a:off x="1229360" y="274318"/>
            <a:ext cx="10058400" cy="748454"/>
          </a:xfrm>
        </p:spPr>
        <p:txBody>
          <a:bodyPr/>
          <a:lstStyle/>
          <a:p>
            <a:r>
              <a:rPr lang="en-US" dirty="0"/>
              <a:t>Cartesian Product(x)</a:t>
            </a:r>
          </a:p>
        </p:txBody>
      </p:sp>
      <p:pic>
        <p:nvPicPr>
          <p:cNvPr id="5" name="Picture 4">
            <a:extLst>
              <a:ext uri="{FF2B5EF4-FFF2-40B4-BE49-F238E27FC236}">
                <a16:creationId xmlns:a16="http://schemas.microsoft.com/office/drawing/2014/main" id="{B9BFD36A-16B9-46B8-8668-39CFD096DF80}"/>
              </a:ext>
            </a:extLst>
          </p:cNvPr>
          <p:cNvPicPr>
            <a:picLocks noChangeAspect="1"/>
          </p:cNvPicPr>
          <p:nvPr/>
        </p:nvPicPr>
        <p:blipFill>
          <a:blip r:embed="rId2"/>
          <a:stretch>
            <a:fillRect/>
          </a:stretch>
        </p:blipFill>
        <p:spPr>
          <a:xfrm>
            <a:off x="1797406" y="1897058"/>
            <a:ext cx="8312709" cy="4323725"/>
          </a:xfrm>
          <a:prstGeom prst="rect">
            <a:avLst/>
          </a:prstGeom>
        </p:spPr>
      </p:pic>
    </p:spTree>
    <p:extLst>
      <p:ext uri="{BB962C8B-B14F-4D97-AF65-F5344CB8AC3E}">
        <p14:creationId xmlns:p14="http://schemas.microsoft.com/office/powerpoint/2010/main" val="154538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9ADE-237B-4EC6-A978-78DAE7D9F9D2}"/>
              </a:ext>
            </a:extLst>
          </p:cNvPr>
          <p:cNvSpPr>
            <a:spLocks noGrp="1"/>
          </p:cNvSpPr>
          <p:nvPr>
            <p:ph type="title"/>
          </p:nvPr>
        </p:nvSpPr>
        <p:spPr>
          <a:xfrm>
            <a:off x="1229360" y="274318"/>
            <a:ext cx="10058400" cy="748454"/>
          </a:xfrm>
        </p:spPr>
        <p:txBody>
          <a:bodyPr/>
          <a:lstStyle/>
          <a:p>
            <a:r>
              <a:rPr lang="en-US" dirty="0"/>
              <a:t>Cartesian Product(x)</a:t>
            </a:r>
          </a:p>
        </p:txBody>
      </p:sp>
      <p:pic>
        <p:nvPicPr>
          <p:cNvPr id="4" name="Picture 3">
            <a:extLst>
              <a:ext uri="{FF2B5EF4-FFF2-40B4-BE49-F238E27FC236}">
                <a16:creationId xmlns:a16="http://schemas.microsoft.com/office/drawing/2014/main" id="{A95E972D-0439-4C33-9199-8279B668781A}"/>
              </a:ext>
            </a:extLst>
          </p:cNvPr>
          <p:cNvPicPr>
            <a:picLocks noChangeAspect="1"/>
          </p:cNvPicPr>
          <p:nvPr/>
        </p:nvPicPr>
        <p:blipFill>
          <a:blip r:embed="rId2"/>
          <a:stretch>
            <a:fillRect/>
          </a:stretch>
        </p:blipFill>
        <p:spPr>
          <a:xfrm>
            <a:off x="2212475" y="901152"/>
            <a:ext cx="6505887" cy="5711632"/>
          </a:xfrm>
          <a:prstGeom prst="rect">
            <a:avLst/>
          </a:prstGeom>
        </p:spPr>
      </p:pic>
    </p:spTree>
    <p:extLst>
      <p:ext uri="{BB962C8B-B14F-4D97-AF65-F5344CB8AC3E}">
        <p14:creationId xmlns:p14="http://schemas.microsoft.com/office/powerpoint/2010/main" val="330023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1C54-B134-40A1-9B54-15CC8140EF8B}"/>
              </a:ext>
            </a:extLst>
          </p:cNvPr>
          <p:cNvSpPr>
            <a:spLocks noGrp="1"/>
          </p:cNvSpPr>
          <p:nvPr>
            <p:ph type="title"/>
          </p:nvPr>
        </p:nvSpPr>
        <p:spPr/>
        <p:txBody>
          <a:bodyPr/>
          <a:lstStyle/>
          <a:p>
            <a:r>
              <a:rPr lang="en-US" dirty="0"/>
              <a:t>Binary Relational Operations</a:t>
            </a:r>
          </a:p>
        </p:txBody>
      </p:sp>
      <p:sp>
        <p:nvSpPr>
          <p:cNvPr id="3" name="Content Placeholder 2">
            <a:extLst>
              <a:ext uri="{FF2B5EF4-FFF2-40B4-BE49-F238E27FC236}">
                <a16:creationId xmlns:a16="http://schemas.microsoft.com/office/drawing/2014/main" id="{6156C2E1-B6C7-4C55-9844-4091BD5D1575}"/>
              </a:ext>
            </a:extLst>
          </p:cNvPr>
          <p:cNvSpPr>
            <a:spLocks noGrp="1"/>
          </p:cNvSpPr>
          <p:nvPr>
            <p:ph idx="1"/>
          </p:nvPr>
        </p:nvSpPr>
        <p:spPr/>
        <p:txBody>
          <a:bodyPr/>
          <a:lstStyle/>
          <a:p>
            <a:r>
              <a:rPr lang="en-US" dirty="0"/>
              <a:t>These operations are used to perform operations into multiple tables. Set relational algebra operations are also called binary relational operations but here explain join operation and division operations as binary relational operations</a:t>
            </a:r>
          </a:p>
          <a:p>
            <a:r>
              <a:rPr lang="en-US" dirty="0"/>
              <a:t>JOIN operation</a:t>
            </a:r>
          </a:p>
          <a:p>
            <a:r>
              <a:rPr lang="en-US" dirty="0"/>
              <a:t>Division operation</a:t>
            </a:r>
          </a:p>
        </p:txBody>
      </p:sp>
    </p:spTree>
    <p:extLst>
      <p:ext uri="{BB962C8B-B14F-4D97-AF65-F5344CB8AC3E}">
        <p14:creationId xmlns:p14="http://schemas.microsoft.com/office/powerpoint/2010/main" val="338191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 JOIN operation</a:t>
            </a:r>
          </a:p>
        </p:txBody>
      </p:sp>
      <p:sp>
        <p:nvSpPr>
          <p:cNvPr id="3" name="Content Placeholder 2">
            <a:extLst>
              <a:ext uri="{FF2B5EF4-FFF2-40B4-BE49-F238E27FC236}">
                <a16:creationId xmlns:a16="http://schemas.microsoft.com/office/drawing/2014/main" id="{EF966E14-4656-4E9D-801B-008A2B53D302}"/>
              </a:ext>
            </a:extLst>
          </p:cNvPr>
          <p:cNvSpPr>
            <a:spLocks noGrp="1"/>
          </p:cNvSpPr>
          <p:nvPr>
            <p:ph idx="1"/>
          </p:nvPr>
        </p:nvSpPr>
        <p:spPr/>
        <p:txBody>
          <a:bodyPr/>
          <a:lstStyle/>
          <a:p>
            <a:pPr>
              <a:buFont typeface="Wingdings" panose="05000000000000000000" pitchFamily="2" charset="2"/>
              <a:buChar char="v"/>
            </a:pPr>
            <a:r>
              <a:rPr lang="en-US" dirty="0"/>
              <a:t>Join operation is defined as merging or combining the related tuples from the two different relations into a single type.</a:t>
            </a:r>
          </a:p>
          <a:p>
            <a:pPr>
              <a:buFont typeface="Wingdings" panose="05000000000000000000" pitchFamily="2" charset="2"/>
              <a:buChar char="v"/>
            </a:pPr>
            <a:r>
              <a:rPr lang="en-US" dirty="0"/>
              <a:t>It allows you to retrieve meaningful data by combining rows that satisfy certain conditions across two or more tables.</a:t>
            </a:r>
          </a:p>
          <a:p>
            <a:pPr>
              <a:buFont typeface="Wingdings" panose="05000000000000000000" pitchFamily="2" charset="2"/>
              <a:buChar char="v"/>
            </a:pPr>
            <a:r>
              <a:rPr lang="en-US" dirty="0"/>
              <a:t>It can be said that it is similar to cartesian product expect the fact that in cartesian product, we get all the possible combinations of relations while in join, only those combinations can be formed that meets some matching conditions.</a:t>
            </a:r>
          </a:p>
        </p:txBody>
      </p:sp>
      <p:pic>
        <p:nvPicPr>
          <p:cNvPr id="2050" name="Picture 2">
            <a:extLst>
              <a:ext uri="{FF2B5EF4-FFF2-40B4-BE49-F238E27FC236}">
                <a16:creationId xmlns:a16="http://schemas.microsoft.com/office/drawing/2014/main" id="{8C810ACA-655A-4982-82A3-9C3FEB7C8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190" y="4203065"/>
            <a:ext cx="55245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98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sp>
        <p:nvSpPr>
          <p:cNvPr id="5" name="Content Placeholder 4">
            <a:extLst>
              <a:ext uri="{FF2B5EF4-FFF2-40B4-BE49-F238E27FC236}">
                <a16:creationId xmlns:a16="http://schemas.microsoft.com/office/drawing/2014/main" id="{BE901940-A35B-4729-8C17-B97B3DB29C42}"/>
              </a:ext>
            </a:extLst>
          </p:cNvPr>
          <p:cNvSpPr>
            <a:spLocks noGrp="1"/>
          </p:cNvSpPr>
          <p:nvPr>
            <p:ph idx="1"/>
          </p:nvPr>
        </p:nvSpPr>
        <p:spPr/>
        <p:txBody>
          <a:bodyPr/>
          <a:lstStyle/>
          <a:p>
            <a:pPr marL="0" indent="0">
              <a:buNone/>
            </a:pPr>
            <a:r>
              <a:rPr lang="en-US" dirty="0"/>
              <a:t>In an inner join, only those tuples that satisfy the matching criteria are included, while the rest are excluded. </a:t>
            </a:r>
          </a:p>
          <a:p>
            <a:pPr marL="0" indent="0">
              <a:buNone/>
            </a:pPr>
            <a:r>
              <a:rPr lang="en-US" b="1" dirty="0"/>
              <a:t>Theta join</a:t>
            </a:r>
          </a:p>
        </p:txBody>
      </p:sp>
      <p:pic>
        <p:nvPicPr>
          <p:cNvPr id="7" name="Picture 6">
            <a:extLst>
              <a:ext uri="{FF2B5EF4-FFF2-40B4-BE49-F238E27FC236}">
                <a16:creationId xmlns:a16="http://schemas.microsoft.com/office/drawing/2014/main" id="{4D07FB60-2A79-4AF9-86A5-4851DFEF3EDA}"/>
              </a:ext>
            </a:extLst>
          </p:cNvPr>
          <p:cNvPicPr>
            <a:picLocks noChangeAspect="1"/>
          </p:cNvPicPr>
          <p:nvPr/>
        </p:nvPicPr>
        <p:blipFill>
          <a:blip r:embed="rId2"/>
          <a:stretch>
            <a:fillRect/>
          </a:stretch>
        </p:blipFill>
        <p:spPr>
          <a:xfrm>
            <a:off x="2716335" y="2785424"/>
            <a:ext cx="6556131" cy="3384106"/>
          </a:xfrm>
          <a:prstGeom prst="rect">
            <a:avLst/>
          </a:prstGeom>
        </p:spPr>
      </p:pic>
    </p:spTree>
    <p:extLst>
      <p:ext uri="{BB962C8B-B14F-4D97-AF65-F5344CB8AC3E}">
        <p14:creationId xmlns:p14="http://schemas.microsoft.com/office/powerpoint/2010/main" val="119844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pic>
        <p:nvPicPr>
          <p:cNvPr id="4" name="Picture 3">
            <a:extLst>
              <a:ext uri="{FF2B5EF4-FFF2-40B4-BE49-F238E27FC236}">
                <a16:creationId xmlns:a16="http://schemas.microsoft.com/office/drawing/2014/main" id="{2A7AEABC-E34B-4184-8889-14CFE90CCB3E}"/>
              </a:ext>
            </a:extLst>
          </p:cNvPr>
          <p:cNvPicPr>
            <a:picLocks noChangeAspect="1"/>
          </p:cNvPicPr>
          <p:nvPr/>
        </p:nvPicPr>
        <p:blipFill>
          <a:blip r:embed="rId2"/>
          <a:stretch>
            <a:fillRect/>
          </a:stretch>
        </p:blipFill>
        <p:spPr>
          <a:xfrm>
            <a:off x="2487792" y="1891352"/>
            <a:ext cx="6525536" cy="4477375"/>
          </a:xfrm>
          <a:prstGeom prst="rect">
            <a:avLst/>
          </a:prstGeom>
        </p:spPr>
      </p:pic>
    </p:spTree>
    <p:extLst>
      <p:ext uri="{BB962C8B-B14F-4D97-AF65-F5344CB8AC3E}">
        <p14:creationId xmlns:p14="http://schemas.microsoft.com/office/powerpoint/2010/main" val="360688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pic>
        <p:nvPicPr>
          <p:cNvPr id="5" name="Picture 4">
            <a:extLst>
              <a:ext uri="{FF2B5EF4-FFF2-40B4-BE49-F238E27FC236}">
                <a16:creationId xmlns:a16="http://schemas.microsoft.com/office/drawing/2014/main" id="{3D405E90-23CF-4408-A0E7-25016C95C0B7}"/>
              </a:ext>
            </a:extLst>
          </p:cNvPr>
          <p:cNvPicPr>
            <a:picLocks noChangeAspect="1"/>
          </p:cNvPicPr>
          <p:nvPr/>
        </p:nvPicPr>
        <p:blipFill>
          <a:blip r:embed="rId2"/>
          <a:stretch>
            <a:fillRect/>
          </a:stretch>
        </p:blipFill>
        <p:spPr>
          <a:xfrm>
            <a:off x="2096180" y="1849568"/>
            <a:ext cx="7999640" cy="4276465"/>
          </a:xfrm>
          <a:prstGeom prst="rect">
            <a:avLst/>
          </a:prstGeom>
        </p:spPr>
      </p:pic>
    </p:spTree>
    <p:extLst>
      <p:ext uri="{BB962C8B-B14F-4D97-AF65-F5344CB8AC3E}">
        <p14:creationId xmlns:p14="http://schemas.microsoft.com/office/powerpoint/2010/main" val="1439164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5336-FE74-4A39-895A-6A23D5ECC891}"/>
              </a:ext>
            </a:extLst>
          </p:cNvPr>
          <p:cNvSpPr>
            <a:spLocks noGrp="1"/>
          </p:cNvSpPr>
          <p:nvPr>
            <p:ph type="title"/>
          </p:nvPr>
        </p:nvSpPr>
        <p:spPr/>
        <p:txBody>
          <a:bodyPr/>
          <a:lstStyle/>
          <a:p>
            <a:r>
              <a:rPr lang="en-US" dirty="0"/>
              <a:t>Syllabus(Topic to be covered)</a:t>
            </a:r>
          </a:p>
        </p:txBody>
      </p:sp>
      <p:sp>
        <p:nvSpPr>
          <p:cNvPr id="3" name="Content Placeholder 2">
            <a:extLst>
              <a:ext uri="{FF2B5EF4-FFF2-40B4-BE49-F238E27FC236}">
                <a16:creationId xmlns:a16="http://schemas.microsoft.com/office/drawing/2014/main" id="{DD5F89F7-B3BB-4143-A0A8-CAA4B974DF64}"/>
              </a:ext>
            </a:extLst>
          </p:cNvPr>
          <p:cNvSpPr>
            <a:spLocks noGrp="1"/>
          </p:cNvSpPr>
          <p:nvPr>
            <p:ph idx="1"/>
          </p:nvPr>
        </p:nvSpPr>
        <p:spPr/>
        <p:txBody>
          <a:bodyPr>
            <a:normAutofit/>
          </a:bodyPr>
          <a:lstStyle/>
          <a:p>
            <a:r>
              <a:rPr lang="en-US" dirty="0"/>
              <a:t>Introduction to Relational Algebra</a:t>
            </a:r>
          </a:p>
          <a:p>
            <a:r>
              <a:rPr lang="en-US" dirty="0"/>
              <a:t>Unary Relational Operations: SELECT and PROJECT</a:t>
            </a:r>
          </a:p>
          <a:p>
            <a:r>
              <a:rPr lang="en-US" dirty="0"/>
              <a:t>Relational Algebra operations from set theory</a:t>
            </a:r>
          </a:p>
          <a:p>
            <a:r>
              <a:rPr lang="en-US" dirty="0"/>
              <a:t>Binary Relational operations: JOIN and DIVISION</a:t>
            </a:r>
          </a:p>
          <a:p>
            <a:r>
              <a:rPr lang="en-US" dirty="0"/>
              <a:t>Additional Relational operations</a:t>
            </a:r>
          </a:p>
          <a:p>
            <a:r>
              <a:rPr lang="en-US" dirty="0"/>
              <a:t>Tuple Relational Calculus</a:t>
            </a:r>
          </a:p>
          <a:p>
            <a:r>
              <a:rPr lang="en-US" dirty="0"/>
              <a:t>Domain Relational Calculus</a:t>
            </a:r>
          </a:p>
        </p:txBody>
      </p:sp>
    </p:spTree>
    <p:extLst>
      <p:ext uri="{BB962C8B-B14F-4D97-AF65-F5344CB8AC3E}">
        <p14:creationId xmlns:p14="http://schemas.microsoft.com/office/powerpoint/2010/main" val="529348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333453-85FB-4146-8F47-0D4A329B2A0A}"/>
              </a:ext>
            </a:extLst>
          </p:cNvPr>
          <p:cNvPicPr>
            <a:picLocks noChangeAspect="1"/>
          </p:cNvPicPr>
          <p:nvPr/>
        </p:nvPicPr>
        <p:blipFill>
          <a:blip r:embed="rId2"/>
          <a:stretch>
            <a:fillRect/>
          </a:stretch>
        </p:blipFill>
        <p:spPr>
          <a:xfrm>
            <a:off x="959171" y="2003861"/>
            <a:ext cx="7586769" cy="1425139"/>
          </a:xfrm>
          <a:prstGeom prst="rect">
            <a:avLst/>
          </a:prstGeom>
        </p:spPr>
      </p:pic>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pic>
        <p:nvPicPr>
          <p:cNvPr id="7" name="Picture 6">
            <a:extLst>
              <a:ext uri="{FF2B5EF4-FFF2-40B4-BE49-F238E27FC236}">
                <a16:creationId xmlns:a16="http://schemas.microsoft.com/office/drawing/2014/main" id="{7E407B84-1BF3-4821-B224-5725C7B5A60A}"/>
              </a:ext>
            </a:extLst>
          </p:cNvPr>
          <p:cNvPicPr>
            <a:picLocks noChangeAspect="1"/>
          </p:cNvPicPr>
          <p:nvPr/>
        </p:nvPicPr>
        <p:blipFill>
          <a:blip r:embed="rId3"/>
          <a:stretch>
            <a:fillRect/>
          </a:stretch>
        </p:blipFill>
        <p:spPr>
          <a:xfrm>
            <a:off x="1420246" y="3246708"/>
            <a:ext cx="7125694" cy="3324689"/>
          </a:xfrm>
          <a:prstGeom prst="rect">
            <a:avLst/>
          </a:prstGeom>
        </p:spPr>
      </p:pic>
    </p:spTree>
    <p:extLst>
      <p:ext uri="{BB962C8B-B14F-4D97-AF65-F5344CB8AC3E}">
        <p14:creationId xmlns:p14="http://schemas.microsoft.com/office/powerpoint/2010/main" val="295064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5" name="Picture 4">
            <a:extLst>
              <a:ext uri="{FF2B5EF4-FFF2-40B4-BE49-F238E27FC236}">
                <a16:creationId xmlns:a16="http://schemas.microsoft.com/office/drawing/2014/main" id="{8C91186C-2D43-4287-805C-521EC5927D00}"/>
              </a:ext>
            </a:extLst>
          </p:cNvPr>
          <p:cNvPicPr>
            <a:picLocks noChangeAspect="1"/>
          </p:cNvPicPr>
          <p:nvPr/>
        </p:nvPicPr>
        <p:blipFill>
          <a:blip r:embed="rId2"/>
          <a:stretch>
            <a:fillRect/>
          </a:stretch>
        </p:blipFill>
        <p:spPr>
          <a:xfrm>
            <a:off x="2418837" y="1904702"/>
            <a:ext cx="7354326" cy="4267796"/>
          </a:xfrm>
          <a:prstGeom prst="rect">
            <a:avLst/>
          </a:prstGeom>
        </p:spPr>
      </p:pic>
    </p:spTree>
    <p:extLst>
      <p:ext uri="{BB962C8B-B14F-4D97-AF65-F5344CB8AC3E}">
        <p14:creationId xmlns:p14="http://schemas.microsoft.com/office/powerpoint/2010/main" val="228951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7" name="Picture 6">
            <a:extLst>
              <a:ext uri="{FF2B5EF4-FFF2-40B4-BE49-F238E27FC236}">
                <a16:creationId xmlns:a16="http://schemas.microsoft.com/office/drawing/2014/main" id="{88453B17-957C-4031-827B-170863CF3AA7}"/>
              </a:ext>
            </a:extLst>
          </p:cNvPr>
          <p:cNvPicPr>
            <a:picLocks noChangeAspect="1"/>
          </p:cNvPicPr>
          <p:nvPr/>
        </p:nvPicPr>
        <p:blipFill>
          <a:blip r:embed="rId2"/>
          <a:stretch>
            <a:fillRect/>
          </a:stretch>
        </p:blipFill>
        <p:spPr>
          <a:xfrm>
            <a:off x="2466500" y="1737360"/>
            <a:ext cx="6801799" cy="4601217"/>
          </a:xfrm>
          <a:prstGeom prst="rect">
            <a:avLst/>
          </a:prstGeom>
        </p:spPr>
      </p:pic>
    </p:spTree>
    <p:extLst>
      <p:ext uri="{BB962C8B-B14F-4D97-AF65-F5344CB8AC3E}">
        <p14:creationId xmlns:p14="http://schemas.microsoft.com/office/powerpoint/2010/main" val="2881671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4" name="Picture 3">
            <a:extLst>
              <a:ext uri="{FF2B5EF4-FFF2-40B4-BE49-F238E27FC236}">
                <a16:creationId xmlns:a16="http://schemas.microsoft.com/office/drawing/2014/main" id="{D4D63B02-B289-4F44-A496-A6860DE01BB1}"/>
              </a:ext>
            </a:extLst>
          </p:cNvPr>
          <p:cNvPicPr>
            <a:picLocks noChangeAspect="1"/>
          </p:cNvPicPr>
          <p:nvPr/>
        </p:nvPicPr>
        <p:blipFill>
          <a:blip r:embed="rId2"/>
          <a:stretch>
            <a:fillRect/>
          </a:stretch>
        </p:blipFill>
        <p:spPr>
          <a:xfrm>
            <a:off x="987759" y="1863727"/>
            <a:ext cx="7930480" cy="3354316"/>
          </a:xfrm>
          <a:prstGeom prst="rect">
            <a:avLst/>
          </a:prstGeom>
        </p:spPr>
      </p:pic>
    </p:spTree>
    <p:extLst>
      <p:ext uri="{BB962C8B-B14F-4D97-AF65-F5344CB8AC3E}">
        <p14:creationId xmlns:p14="http://schemas.microsoft.com/office/powerpoint/2010/main" val="1259990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5" name="Picture 4">
            <a:extLst>
              <a:ext uri="{FF2B5EF4-FFF2-40B4-BE49-F238E27FC236}">
                <a16:creationId xmlns:a16="http://schemas.microsoft.com/office/drawing/2014/main" id="{FD671231-32B8-489D-8213-C1B28805C777}"/>
              </a:ext>
            </a:extLst>
          </p:cNvPr>
          <p:cNvPicPr>
            <a:picLocks noChangeAspect="1"/>
          </p:cNvPicPr>
          <p:nvPr/>
        </p:nvPicPr>
        <p:blipFill>
          <a:blip r:embed="rId2"/>
          <a:stretch>
            <a:fillRect/>
          </a:stretch>
        </p:blipFill>
        <p:spPr>
          <a:xfrm>
            <a:off x="1286173" y="2091012"/>
            <a:ext cx="8287811" cy="3769283"/>
          </a:xfrm>
          <a:prstGeom prst="rect">
            <a:avLst/>
          </a:prstGeom>
        </p:spPr>
      </p:pic>
    </p:spTree>
    <p:extLst>
      <p:ext uri="{BB962C8B-B14F-4D97-AF65-F5344CB8AC3E}">
        <p14:creationId xmlns:p14="http://schemas.microsoft.com/office/powerpoint/2010/main" val="380688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2. DIVISION operation</a:t>
            </a:r>
          </a:p>
        </p:txBody>
      </p:sp>
      <p:sp>
        <p:nvSpPr>
          <p:cNvPr id="3" name="Content Placeholder 2">
            <a:extLst>
              <a:ext uri="{FF2B5EF4-FFF2-40B4-BE49-F238E27FC236}">
                <a16:creationId xmlns:a16="http://schemas.microsoft.com/office/drawing/2014/main" id="{EF966E14-4656-4E9D-801B-008A2B53D302}"/>
              </a:ext>
            </a:extLst>
          </p:cNvPr>
          <p:cNvSpPr>
            <a:spLocks noGrp="1"/>
          </p:cNvSpPr>
          <p:nvPr>
            <p:ph idx="1"/>
          </p:nvPr>
        </p:nvSpPr>
        <p:spPr/>
        <p:txBody>
          <a:bodyPr/>
          <a:lstStyle/>
          <a:p>
            <a:pPr algn="l"/>
            <a:r>
              <a:rPr lang="en-US" b="0" i="0" dirty="0">
                <a:solidFill>
                  <a:srgbClr val="404040"/>
                </a:solidFill>
                <a:effectLst/>
                <a:latin typeface="Roboto" panose="02000000000000000000" pitchFamily="2" charset="0"/>
              </a:rPr>
              <a:t>The DIVISION operation in relational algebra is used when you want to find a set of tuples in one relation that match all tuples in another relation.</a:t>
            </a:r>
          </a:p>
          <a:p>
            <a:pPr algn="l">
              <a:buFont typeface="Arial" panose="020B0604020202020204" pitchFamily="34" charset="0"/>
              <a:buChar char="•"/>
            </a:pPr>
            <a:r>
              <a:rPr lang="en-US" b="0" i="0" dirty="0">
                <a:solidFill>
                  <a:srgbClr val="404040"/>
                </a:solidFill>
                <a:effectLst/>
                <a:latin typeface="Roboto" panose="02000000000000000000" pitchFamily="2" charset="0"/>
              </a:rPr>
              <a:t>It is useful in queries that involve “all” conditions, such as “find the entities that relate to all items in a set.”</a:t>
            </a:r>
          </a:p>
          <a:p>
            <a:pPr marL="0" indent="0">
              <a:buNone/>
            </a:pPr>
            <a:endParaRPr lang="en-US" dirty="0"/>
          </a:p>
        </p:txBody>
      </p:sp>
      <p:pic>
        <p:nvPicPr>
          <p:cNvPr id="4" name="Picture 3">
            <a:extLst>
              <a:ext uri="{FF2B5EF4-FFF2-40B4-BE49-F238E27FC236}">
                <a16:creationId xmlns:a16="http://schemas.microsoft.com/office/drawing/2014/main" id="{52A58A51-76D7-45D2-952F-A34270CB9528}"/>
              </a:ext>
            </a:extLst>
          </p:cNvPr>
          <p:cNvPicPr>
            <a:picLocks noChangeAspect="1"/>
          </p:cNvPicPr>
          <p:nvPr/>
        </p:nvPicPr>
        <p:blipFill>
          <a:blip r:embed="rId2"/>
          <a:stretch>
            <a:fillRect/>
          </a:stretch>
        </p:blipFill>
        <p:spPr>
          <a:xfrm>
            <a:off x="1836808" y="3245712"/>
            <a:ext cx="9652825" cy="3467584"/>
          </a:xfrm>
          <a:prstGeom prst="rect">
            <a:avLst/>
          </a:prstGeom>
        </p:spPr>
      </p:pic>
    </p:spTree>
    <p:extLst>
      <p:ext uri="{BB962C8B-B14F-4D97-AF65-F5344CB8AC3E}">
        <p14:creationId xmlns:p14="http://schemas.microsoft.com/office/powerpoint/2010/main" val="130723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5" name="Content Placeholder 4">
            <a:extLst>
              <a:ext uri="{FF2B5EF4-FFF2-40B4-BE49-F238E27FC236}">
                <a16:creationId xmlns:a16="http://schemas.microsoft.com/office/drawing/2014/main" id="{F0A00460-0C32-4C72-A066-D08393108293}"/>
              </a:ext>
            </a:extLst>
          </p:cNvPr>
          <p:cNvPicPr>
            <a:picLocks noGrp="1" noChangeAspect="1"/>
          </p:cNvPicPr>
          <p:nvPr>
            <p:ph idx="1"/>
          </p:nvPr>
        </p:nvPicPr>
        <p:blipFill>
          <a:blip r:embed="rId2"/>
          <a:stretch>
            <a:fillRect/>
          </a:stretch>
        </p:blipFill>
        <p:spPr>
          <a:xfrm>
            <a:off x="1315589" y="1940133"/>
            <a:ext cx="8325367" cy="3934374"/>
          </a:xfrm>
        </p:spPr>
      </p:pic>
    </p:spTree>
    <p:extLst>
      <p:ext uri="{BB962C8B-B14F-4D97-AF65-F5344CB8AC3E}">
        <p14:creationId xmlns:p14="http://schemas.microsoft.com/office/powerpoint/2010/main" val="1250613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11" name="Content Placeholder 10">
            <a:extLst>
              <a:ext uri="{FF2B5EF4-FFF2-40B4-BE49-F238E27FC236}">
                <a16:creationId xmlns:a16="http://schemas.microsoft.com/office/drawing/2014/main" id="{928617A3-A906-404B-88A2-A2FEC380C777}"/>
              </a:ext>
            </a:extLst>
          </p:cNvPr>
          <p:cNvPicPr>
            <a:picLocks noGrp="1" noChangeAspect="1"/>
          </p:cNvPicPr>
          <p:nvPr>
            <p:ph idx="1"/>
          </p:nvPr>
        </p:nvPicPr>
        <p:blipFill>
          <a:blip r:embed="rId2"/>
          <a:stretch>
            <a:fillRect/>
          </a:stretch>
        </p:blipFill>
        <p:spPr>
          <a:xfrm>
            <a:off x="105689" y="1886019"/>
            <a:ext cx="8193837" cy="4022725"/>
          </a:xfrm>
        </p:spPr>
      </p:pic>
      <p:pic>
        <p:nvPicPr>
          <p:cNvPr id="13" name="Picture 12">
            <a:extLst>
              <a:ext uri="{FF2B5EF4-FFF2-40B4-BE49-F238E27FC236}">
                <a16:creationId xmlns:a16="http://schemas.microsoft.com/office/drawing/2014/main" id="{79CB3F17-B214-47CD-805C-D44395262841}"/>
              </a:ext>
            </a:extLst>
          </p:cNvPr>
          <p:cNvPicPr>
            <a:picLocks noChangeAspect="1"/>
          </p:cNvPicPr>
          <p:nvPr/>
        </p:nvPicPr>
        <p:blipFill>
          <a:blip r:embed="rId3"/>
          <a:stretch>
            <a:fillRect/>
          </a:stretch>
        </p:blipFill>
        <p:spPr>
          <a:xfrm>
            <a:off x="6728792" y="4061568"/>
            <a:ext cx="5357520" cy="1644943"/>
          </a:xfrm>
          <a:prstGeom prst="rect">
            <a:avLst/>
          </a:prstGeom>
        </p:spPr>
      </p:pic>
    </p:spTree>
    <p:extLst>
      <p:ext uri="{BB962C8B-B14F-4D97-AF65-F5344CB8AC3E}">
        <p14:creationId xmlns:p14="http://schemas.microsoft.com/office/powerpoint/2010/main" val="1534845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6" name="Content Placeholder 5">
            <a:extLst>
              <a:ext uri="{FF2B5EF4-FFF2-40B4-BE49-F238E27FC236}">
                <a16:creationId xmlns:a16="http://schemas.microsoft.com/office/drawing/2014/main" id="{5CC1D8F2-D606-49EF-B7A8-AB3D43D04007}"/>
              </a:ext>
            </a:extLst>
          </p:cNvPr>
          <p:cNvPicPr>
            <a:picLocks noGrp="1" noChangeAspect="1"/>
          </p:cNvPicPr>
          <p:nvPr>
            <p:ph idx="1"/>
          </p:nvPr>
        </p:nvPicPr>
        <p:blipFill>
          <a:blip r:embed="rId2"/>
          <a:stretch>
            <a:fillRect/>
          </a:stretch>
        </p:blipFill>
        <p:spPr>
          <a:xfrm>
            <a:off x="1610139" y="1966649"/>
            <a:ext cx="8219661" cy="4709941"/>
          </a:xfrm>
        </p:spPr>
      </p:pic>
    </p:spTree>
    <p:extLst>
      <p:ext uri="{BB962C8B-B14F-4D97-AF65-F5344CB8AC3E}">
        <p14:creationId xmlns:p14="http://schemas.microsoft.com/office/powerpoint/2010/main" val="295508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7" name="Picture 6">
            <a:extLst>
              <a:ext uri="{FF2B5EF4-FFF2-40B4-BE49-F238E27FC236}">
                <a16:creationId xmlns:a16="http://schemas.microsoft.com/office/drawing/2014/main" id="{AFF7BD70-5C3E-4183-861E-37A0F471F559}"/>
              </a:ext>
            </a:extLst>
          </p:cNvPr>
          <p:cNvPicPr>
            <a:picLocks noChangeAspect="1"/>
          </p:cNvPicPr>
          <p:nvPr/>
        </p:nvPicPr>
        <p:blipFill>
          <a:blip r:embed="rId2"/>
          <a:stretch>
            <a:fillRect/>
          </a:stretch>
        </p:blipFill>
        <p:spPr>
          <a:xfrm>
            <a:off x="1097280" y="1762437"/>
            <a:ext cx="7907573" cy="4808960"/>
          </a:xfrm>
          <a:prstGeom prst="rect">
            <a:avLst/>
          </a:prstGeom>
        </p:spPr>
      </p:pic>
    </p:spTree>
    <p:extLst>
      <p:ext uri="{BB962C8B-B14F-4D97-AF65-F5344CB8AC3E}">
        <p14:creationId xmlns:p14="http://schemas.microsoft.com/office/powerpoint/2010/main" val="3724820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D16-6829-4B43-BE15-416F2A170EC4}"/>
              </a:ext>
            </a:extLst>
          </p:cNvPr>
          <p:cNvSpPr>
            <a:spLocks noGrp="1"/>
          </p:cNvSpPr>
          <p:nvPr>
            <p:ph type="title"/>
          </p:nvPr>
        </p:nvSpPr>
        <p:spPr/>
        <p:txBody>
          <a:bodyPr/>
          <a:lstStyle/>
          <a:p>
            <a:r>
              <a:rPr lang="en-US" dirty="0"/>
              <a:t>Introduction to Relational Algebra</a:t>
            </a:r>
          </a:p>
        </p:txBody>
      </p:sp>
      <p:sp>
        <p:nvSpPr>
          <p:cNvPr id="3" name="Content Placeholder 2">
            <a:extLst>
              <a:ext uri="{FF2B5EF4-FFF2-40B4-BE49-F238E27FC236}">
                <a16:creationId xmlns:a16="http://schemas.microsoft.com/office/drawing/2014/main" id="{47B111A9-7082-4209-B017-E216FD365C08}"/>
              </a:ext>
            </a:extLst>
          </p:cNvPr>
          <p:cNvSpPr>
            <a:spLocks noGrp="1"/>
          </p:cNvSpPr>
          <p:nvPr>
            <p:ph idx="1"/>
          </p:nvPr>
        </p:nvSpPr>
        <p:spPr/>
        <p:txBody>
          <a:bodyPr/>
          <a:lstStyle/>
          <a:p>
            <a:r>
              <a:rPr lang="en-US" dirty="0"/>
              <a:t>Relational algebra is a procedural query language, which takes instances of relations as input and yields instances of relations as output. </a:t>
            </a:r>
          </a:p>
          <a:p>
            <a:r>
              <a:rPr lang="en-US" dirty="0"/>
              <a:t>It uses operators to perform queries.</a:t>
            </a:r>
          </a:p>
          <a:p>
            <a:r>
              <a:rPr lang="en-US" dirty="0"/>
              <a:t>An operator can either be unary or binary.</a:t>
            </a:r>
          </a:p>
          <a:p>
            <a:r>
              <a:rPr lang="en-US" dirty="0"/>
              <a:t> Relational algebra is performed recursively on a relation and intermediate results are also considered relations.</a:t>
            </a:r>
          </a:p>
        </p:txBody>
      </p:sp>
    </p:spTree>
    <p:extLst>
      <p:ext uri="{BB962C8B-B14F-4D97-AF65-F5344CB8AC3E}">
        <p14:creationId xmlns:p14="http://schemas.microsoft.com/office/powerpoint/2010/main" val="3750099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NULL Operator</a:t>
            </a:r>
          </a:p>
        </p:txBody>
      </p:sp>
      <p:pic>
        <p:nvPicPr>
          <p:cNvPr id="4" name="Picture 3">
            <a:extLst>
              <a:ext uri="{FF2B5EF4-FFF2-40B4-BE49-F238E27FC236}">
                <a16:creationId xmlns:a16="http://schemas.microsoft.com/office/drawing/2014/main" id="{4B2045CB-6F8A-4F5E-BA3B-8DCA68B5A4F4}"/>
              </a:ext>
            </a:extLst>
          </p:cNvPr>
          <p:cNvPicPr>
            <a:picLocks noChangeAspect="1"/>
          </p:cNvPicPr>
          <p:nvPr/>
        </p:nvPicPr>
        <p:blipFill>
          <a:blip r:embed="rId2"/>
          <a:stretch>
            <a:fillRect/>
          </a:stretch>
        </p:blipFill>
        <p:spPr>
          <a:xfrm>
            <a:off x="1097279" y="1987379"/>
            <a:ext cx="8812033" cy="4333589"/>
          </a:xfrm>
          <a:prstGeom prst="rect">
            <a:avLst/>
          </a:prstGeom>
        </p:spPr>
      </p:pic>
    </p:spTree>
    <p:extLst>
      <p:ext uri="{BB962C8B-B14F-4D97-AF65-F5344CB8AC3E}">
        <p14:creationId xmlns:p14="http://schemas.microsoft.com/office/powerpoint/2010/main" val="1912489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Database manipulation</a:t>
            </a:r>
          </a:p>
        </p:txBody>
      </p:sp>
      <p:pic>
        <p:nvPicPr>
          <p:cNvPr id="5" name="Picture 4">
            <a:extLst>
              <a:ext uri="{FF2B5EF4-FFF2-40B4-BE49-F238E27FC236}">
                <a16:creationId xmlns:a16="http://schemas.microsoft.com/office/drawing/2014/main" id="{F701312E-15CF-4C0F-8894-9B291D1450F4}"/>
              </a:ext>
            </a:extLst>
          </p:cNvPr>
          <p:cNvPicPr>
            <a:picLocks noChangeAspect="1"/>
          </p:cNvPicPr>
          <p:nvPr/>
        </p:nvPicPr>
        <p:blipFill>
          <a:blip r:embed="rId2"/>
          <a:stretch>
            <a:fillRect/>
          </a:stretch>
        </p:blipFill>
        <p:spPr>
          <a:xfrm>
            <a:off x="1281559" y="1914345"/>
            <a:ext cx="10549640" cy="3591933"/>
          </a:xfrm>
          <a:prstGeom prst="rect">
            <a:avLst/>
          </a:prstGeom>
        </p:spPr>
      </p:pic>
    </p:spTree>
    <p:extLst>
      <p:ext uri="{BB962C8B-B14F-4D97-AF65-F5344CB8AC3E}">
        <p14:creationId xmlns:p14="http://schemas.microsoft.com/office/powerpoint/2010/main" val="363803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Database manipulation</a:t>
            </a:r>
          </a:p>
        </p:txBody>
      </p:sp>
      <p:pic>
        <p:nvPicPr>
          <p:cNvPr id="4" name="Picture 3">
            <a:extLst>
              <a:ext uri="{FF2B5EF4-FFF2-40B4-BE49-F238E27FC236}">
                <a16:creationId xmlns:a16="http://schemas.microsoft.com/office/drawing/2014/main" id="{08D52E7B-0319-41EC-BC22-69D7EED8F5D9}"/>
              </a:ext>
            </a:extLst>
          </p:cNvPr>
          <p:cNvPicPr>
            <a:picLocks noChangeAspect="1"/>
          </p:cNvPicPr>
          <p:nvPr/>
        </p:nvPicPr>
        <p:blipFill>
          <a:blip r:embed="rId2"/>
          <a:stretch>
            <a:fillRect/>
          </a:stretch>
        </p:blipFill>
        <p:spPr>
          <a:xfrm>
            <a:off x="1097280" y="1884179"/>
            <a:ext cx="9120146" cy="2142986"/>
          </a:xfrm>
          <a:prstGeom prst="rect">
            <a:avLst/>
          </a:prstGeom>
        </p:spPr>
      </p:pic>
      <p:pic>
        <p:nvPicPr>
          <p:cNvPr id="7" name="Picture 6">
            <a:extLst>
              <a:ext uri="{FF2B5EF4-FFF2-40B4-BE49-F238E27FC236}">
                <a16:creationId xmlns:a16="http://schemas.microsoft.com/office/drawing/2014/main" id="{D4383CEC-F7CD-48EF-9536-486AB07D3A4F}"/>
              </a:ext>
            </a:extLst>
          </p:cNvPr>
          <p:cNvPicPr>
            <a:picLocks noChangeAspect="1"/>
          </p:cNvPicPr>
          <p:nvPr/>
        </p:nvPicPr>
        <p:blipFill>
          <a:blip r:embed="rId3"/>
          <a:stretch>
            <a:fillRect/>
          </a:stretch>
        </p:blipFill>
        <p:spPr>
          <a:xfrm>
            <a:off x="7204577" y="3235360"/>
            <a:ext cx="3788101" cy="3543392"/>
          </a:xfrm>
          <a:prstGeom prst="rect">
            <a:avLst/>
          </a:prstGeom>
        </p:spPr>
      </p:pic>
    </p:spTree>
    <p:extLst>
      <p:ext uri="{BB962C8B-B14F-4D97-AF65-F5344CB8AC3E}">
        <p14:creationId xmlns:p14="http://schemas.microsoft.com/office/powerpoint/2010/main" val="1949196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371E8E-ECD8-452E-A3AE-DE5EA9F12501}"/>
              </a:ext>
            </a:extLst>
          </p:cNvPr>
          <p:cNvPicPr>
            <a:picLocks noChangeAspect="1"/>
          </p:cNvPicPr>
          <p:nvPr/>
        </p:nvPicPr>
        <p:blipFill>
          <a:blip r:embed="rId2"/>
          <a:stretch>
            <a:fillRect/>
          </a:stretch>
        </p:blipFill>
        <p:spPr>
          <a:xfrm>
            <a:off x="1050761" y="499653"/>
            <a:ext cx="8560378" cy="6130786"/>
          </a:xfrm>
          <a:prstGeom prst="rect">
            <a:avLst/>
          </a:prstGeom>
        </p:spPr>
      </p:pic>
    </p:spTree>
    <p:extLst>
      <p:ext uri="{BB962C8B-B14F-4D97-AF65-F5344CB8AC3E}">
        <p14:creationId xmlns:p14="http://schemas.microsoft.com/office/powerpoint/2010/main" val="3849966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B3DAF-2A75-4241-BEA5-1E5DE12EF648}"/>
              </a:ext>
            </a:extLst>
          </p:cNvPr>
          <p:cNvPicPr>
            <a:picLocks noChangeAspect="1"/>
          </p:cNvPicPr>
          <p:nvPr/>
        </p:nvPicPr>
        <p:blipFill>
          <a:blip r:embed="rId2"/>
          <a:stretch>
            <a:fillRect/>
          </a:stretch>
        </p:blipFill>
        <p:spPr>
          <a:xfrm>
            <a:off x="766497" y="356982"/>
            <a:ext cx="8009756" cy="2943636"/>
          </a:xfrm>
          <a:prstGeom prst="rect">
            <a:avLst/>
          </a:prstGeom>
        </p:spPr>
      </p:pic>
      <p:pic>
        <p:nvPicPr>
          <p:cNvPr id="6" name="Picture 5">
            <a:extLst>
              <a:ext uri="{FF2B5EF4-FFF2-40B4-BE49-F238E27FC236}">
                <a16:creationId xmlns:a16="http://schemas.microsoft.com/office/drawing/2014/main" id="{A5017706-F689-464B-AC5A-B6DED5AA3A91}"/>
              </a:ext>
            </a:extLst>
          </p:cNvPr>
          <p:cNvPicPr>
            <a:picLocks noChangeAspect="1"/>
          </p:cNvPicPr>
          <p:nvPr/>
        </p:nvPicPr>
        <p:blipFill>
          <a:blip r:embed="rId3"/>
          <a:stretch>
            <a:fillRect/>
          </a:stretch>
        </p:blipFill>
        <p:spPr>
          <a:xfrm>
            <a:off x="892908" y="3429000"/>
            <a:ext cx="7756933" cy="2324424"/>
          </a:xfrm>
          <a:prstGeom prst="rect">
            <a:avLst/>
          </a:prstGeom>
        </p:spPr>
      </p:pic>
    </p:spTree>
    <p:extLst>
      <p:ext uri="{BB962C8B-B14F-4D97-AF65-F5344CB8AC3E}">
        <p14:creationId xmlns:p14="http://schemas.microsoft.com/office/powerpoint/2010/main" val="3755830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0DC673-A0DB-4A3D-8069-F18203176E3F}"/>
              </a:ext>
            </a:extLst>
          </p:cNvPr>
          <p:cNvPicPr>
            <a:picLocks noChangeAspect="1"/>
          </p:cNvPicPr>
          <p:nvPr/>
        </p:nvPicPr>
        <p:blipFill>
          <a:blip r:embed="rId2"/>
          <a:stretch>
            <a:fillRect/>
          </a:stretch>
        </p:blipFill>
        <p:spPr>
          <a:xfrm>
            <a:off x="831750" y="295567"/>
            <a:ext cx="8411641" cy="5894061"/>
          </a:xfrm>
          <a:prstGeom prst="rect">
            <a:avLst/>
          </a:prstGeom>
        </p:spPr>
      </p:pic>
    </p:spTree>
    <p:extLst>
      <p:ext uri="{BB962C8B-B14F-4D97-AF65-F5344CB8AC3E}">
        <p14:creationId xmlns:p14="http://schemas.microsoft.com/office/powerpoint/2010/main" val="168986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9A541-9869-495E-9E72-8AAB657E4870}"/>
              </a:ext>
            </a:extLst>
          </p:cNvPr>
          <p:cNvPicPr>
            <a:picLocks noChangeAspect="1"/>
          </p:cNvPicPr>
          <p:nvPr/>
        </p:nvPicPr>
        <p:blipFill>
          <a:blip r:embed="rId2"/>
          <a:stretch>
            <a:fillRect/>
          </a:stretch>
        </p:blipFill>
        <p:spPr>
          <a:xfrm>
            <a:off x="681680" y="167534"/>
            <a:ext cx="7796398" cy="3422378"/>
          </a:xfrm>
          <a:prstGeom prst="rect">
            <a:avLst/>
          </a:prstGeom>
        </p:spPr>
      </p:pic>
      <p:pic>
        <p:nvPicPr>
          <p:cNvPr id="6" name="Picture 5">
            <a:extLst>
              <a:ext uri="{FF2B5EF4-FFF2-40B4-BE49-F238E27FC236}">
                <a16:creationId xmlns:a16="http://schemas.microsoft.com/office/drawing/2014/main" id="{6D7A0E12-00D4-4807-BBA0-0AF4AB7728A9}"/>
              </a:ext>
            </a:extLst>
          </p:cNvPr>
          <p:cNvPicPr>
            <a:picLocks noChangeAspect="1"/>
          </p:cNvPicPr>
          <p:nvPr/>
        </p:nvPicPr>
        <p:blipFill>
          <a:blip r:embed="rId3"/>
          <a:stretch>
            <a:fillRect/>
          </a:stretch>
        </p:blipFill>
        <p:spPr>
          <a:xfrm>
            <a:off x="875547" y="3758165"/>
            <a:ext cx="5220453" cy="1390304"/>
          </a:xfrm>
          <a:prstGeom prst="rect">
            <a:avLst/>
          </a:prstGeom>
        </p:spPr>
      </p:pic>
    </p:spTree>
    <p:extLst>
      <p:ext uri="{BB962C8B-B14F-4D97-AF65-F5344CB8AC3E}">
        <p14:creationId xmlns:p14="http://schemas.microsoft.com/office/powerpoint/2010/main" val="1988256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F1E89-929C-4BBD-BA19-B94B806C9BA6}"/>
              </a:ext>
            </a:extLst>
          </p:cNvPr>
          <p:cNvPicPr>
            <a:picLocks noChangeAspect="1"/>
          </p:cNvPicPr>
          <p:nvPr/>
        </p:nvPicPr>
        <p:blipFill>
          <a:blip r:embed="rId2"/>
          <a:stretch>
            <a:fillRect/>
          </a:stretch>
        </p:blipFill>
        <p:spPr>
          <a:xfrm>
            <a:off x="1094043" y="428110"/>
            <a:ext cx="9322166" cy="5669549"/>
          </a:xfrm>
          <a:prstGeom prst="rect">
            <a:avLst/>
          </a:prstGeom>
        </p:spPr>
      </p:pic>
    </p:spTree>
    <p:extLst>
      <p:ext uri="{BB962C8B-B14F-4D97-AF65-F5344CB8AC3E}">
        <p14:creationId xmlns:p14="http://schemas.microsoft.com/office/powerpoint/2010/main" val="177841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EC108-59CE-42DA-A6BA-D4F066D2390D}"/>
              </a:ext>
            </a:extLst>
          </p:cNvPr>
          <p:cNvPicPr>
            <a:picLocks noChangeAspect="1"/>
          </p:cNvPicPr>
          <p:nvPr/>
        </p:nvPicPr>
        <p:blipFill>
          <a:blip r:embed="rId2"/>
          <a:stretch>
            <a:fillRect/>
          </a:stretch>
        </p:blipFill>
        <p:spPr>
          <a:xfrm>
            <a:off x="824733" y="698850"/>
            <a:ext cx="9005067" cy="4324708"/>
          </a:xfrm>
          <a:prstGeom prst="rect">
            <a:avLst/>
          </a:prstGeom>
        </p:spPr>
      </p:pic>
    </p:spTree>
    <p:extLst>
      <p:ext uri="{BB962C8B-B14F-4D97-AF65-F5344CB8AC3E}">
        <p14:creationId xmlns:p14="http://schemas.microsoft.com/office/powerpoint/2010/main" val="1265912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F707A-7AB6-47AC-9041-1F37398973AF}"/>
              </a:ext>
            </a:extLst>
          </p:cNvPr>
          <p:cNvPicPr>
            <a:picLocks noChangeAspect="1"/>
          </p:cNvPicPr>
          <p:nvPr/>
        </p:nvPicPr>
        <p:blipFill>
          <a:blip r:embed="rId2"/>
          <a:stretch>
            <a:fillRect/>
          </a:stretch>
        </p:blipFill>
        <p:spPr>
          <a:xfrm>
            <a:off x="1091598" y="1698383"/>
            <a:ext cx="9742054" cy="3614888"/>
          </a:xfrm>
          <a:prstGeom prst="rect">
            <a:avLst/>
          </a:prstGeom>
        </p:spPr>
      </p:pic>
    </p:spTree>
    <p:extLst>
      <p:ext uri="{BB962C8B-B14F-4D97-AF65-F5344CB8AC3E}">
        <p14:creationId xmlns:p14="http://schemas.microsoft.com/office/powerpoint/2010/main" val="46646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359F8-7B81-4E6D-ACE7-877C36BE2B56}"/>
              </a:ext>
            </a:extLst>
          </p:cNvPr>
          <p:cNvPicPr>
            <a:picLocks noChangeAspect="1"/>
          </p:cNvPicPr>
          <p:nvPr/>
        </p:nvPicPr>
        <p:blipFill>
          <a:blip r:embed="rId2"/>
          <a:stretch>
            <a:fillRect/>
          </a:stretch>
        </p:blipFill>
        <p:spPr>
          <a:xfrm>
            <a:off x="1003020" y="508489"/>
            <a:ext cx="10185960" cy="5329416"/>
          </a:xfrm>
          <a:prstGeom prst="rect">
            <a:avLst/>
          </a:prstGeom>
        </p:spPr>
      </p:pic>
    </p:spTree>
    <p:extLst>
      <p:ext uri="{BB962C8B-B14F-4D97-AF65-F5344CB8AC3E}">
        <p14:creationId xmlns:p14="http://schemas.microsoft.com/office/powerpoint/2010/main" val="863459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sp>
        <p:nvSpPr>
          <p:cNvPr id="3" name="Content Placeholder 2">
            <a:extLst>
              <a:ext uri="{FF2B5EF4-FFF2-40B4-BE49-F238E27FC236}">
                <a16:creationId xmlns:a16="http://schemas.microsoft.com/office/drawing/2014/main" id="{290644CD-B4BC-4562-9D4D-0A4ABD6065B7}"/>
              </a:ext>
            </a:extLst>
          </p:cNvPr>
          <p:cNvSpPr>
            <a:spLocks noGrp="1"/>
          </p:cNvSpPr>
          <p:nvPr>
            <p:ph idx="1"/>
          </p:nvPr>
        </p:nvSpPr>
        <p:spPr/>
        <p:txBody>
          <a:bodyPr/>
          <a:lstStyle/>
          <a:p>
            <a:r>
              <a:rPr lang="en-US" dirty="0"/>
              <a:t>Relational calculus is a not procedural query language. It uses mathematical predicate calculus instead of algebra. It provides the description about the query to get the result where as relational algebra gives the method to get the result. It informs the system what to do with the relation but does not inform how to perform it. Relational calculus exists in two forms:</a:t>
            </a:r>
          </a:p>
          <a:p>
            <a:pPr lvl="1"/>
            <a:r>
              <a:rPr lang="en-US" dirty="0"/>
              <a:t>Tuple Relational Calculus(TRC)</a:t>
            </a:r>
          </a:p>
          <a:p>
            <a:pPr lvl="1"/>
            <a:r>
              <a:rPr lang="en-US" dirty="0"/>
              <a:t>Domain Relational Calculus(DRC)</a:t>
            </a:r>
          </a:p>
          <a:p>
            <a:pPr marL="201168" lvl="1" indent="0">
              <a:buNone/>
            </a:pPr>
            <a:r>
              <a:rPr lang="en-US" dirty="0"/>
              <a:t>Relational Calculus is mainly based on the well known propositional calculus which is a method of calculating with sentences or declarations. Such sentences or declarations also termed propositions are ones for which a truth value(i.e. “True” or “False”) may be assigned.</a:t>
            </a:r>
          </a:p>
          <a:p>
            <a:pPr marL="201168" lvl="1" indent="0">
              <a:buNone/>
            </a:pPr>
            <a:endParaRPr lang="en-US" dirty="0"/>
          </a:p>
        </p:txBody>
      </p:sp>
    </p:spTree>
    <p:extLst>
      <p:ext uri="{BB962C8B-B14F-4D97-AF65-F5344CB8AC3E}">
        <p14:creationId xmlns:p14="http://schemas.microsoft.com/office/powerpoint/2010/main" val="1444469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pic>
        <p:nvPicPr>
          <p:cNvPr id="7" name="Picture 6">
            <a:extLst>
              <a:ext uri="{FF2B5EF4-FFF2-40B4-BE49-F238E27FC236}">
                <a16:creationId xmlns:a16="http://schemas.microsoft.com/office/drawing/2014/main" id="{CF86C147-D67C-4B64-943C-2FFA685B7026}"/>
              </a:ext>
            </a:extLst>
          </p:cNvPr>
          <p:cNvPicPr>
            <a:picLocks noChangeAspect="1"/>
          </p:cNvPicPr>
          <p:nvPr/>
        </p:nvPicPr>
        <p:blipFill>
          <a:blip r:embed="rId2"/>
          <a:stretch>
            <a:fillRect/>
          </a:stretch>
        </p:blipFill>
        <p:spPr>
          <a:xfrm>
            <a:off x="1217496" y="1937618"/>
            <a:ext cx="9572424" cy="1619476"/>
          </a:xfrm>
          <a:prstGeom prst="rect">
            <a:avLst/>
          </a:prstGeom>
        </p:spPr>
      </p:pic>
      <p:pic>
        <p:nvPicPr>
          <p:cNvPr id="9" name="Picture 8">
            <a:extLst>
              <a:ext uri="{FF2B5EF4-FFF2-40B4-BE49-F238E27FC236}">
                <a16:creationId xmlns:a16="http://schemas.microsoft.com/office/drawing/2014/main" id="{8B57C575-D0B6-44F1-84C5-6C2782CCACC4}"/>
              </a:ext>
            </a:extLst>
          </p:cNvPr>
          <p:cNvPicPr>
            <a:picLocks noChangeAspect="1"/>
          </p:cNvPicPr>
          <p:nvPr/>
        </p:nvPicPr>
        <p:blipFill>
          <a:blip r:embed="rId3"/>
          <a:stretch>
            <a:fillRect/>
          </a:stretch>
        </p:blipFill>
        <p:spPr>
          <a:xfrm>
            <a:off x="1402079" y="3522972"/>
            <a:ext cx="9221585" cy="3048425"/>
          </a:xfrm>
          <a:prstGeom prst="rect">
            <a:avLst/>
          </a:prstGeom>
        </p:spPr>
      </p:pic>
    </p:spTree>
    <p:extLst>
      <p:ext uri="{BB962C8B-B14F-4D97-AF65-F5344CB8AC3E}">
        <p14:creationId xmlns:p14="http://schemas.microsoft.com/office/powerpoint/2010/main" val="1375943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pic>
        <p:nvPicPr>
          <p:cNvPr id="4" name="Picture 3">
            <a:extLst>
              <a:ext uri="{FF2B5EF4-FFF2-40B4-BE49-F238E27FC236}">
                <a16:creationId xmlns:a16="http://schemas.microsoft.com/office/drawing/2014/main" id="{67DCBFE7-083C-4720-B457-63C696031E05}"/>
              </a:ext>
            </a:extLst>
          </p:cNvPr>
          <p:cNvPicPr>
            <a:picLocks noChangeAspect="1"/>
          </p:cNvPicPr>
          <p:nvPr/>
        </p:nvPicPr>
        <p:blipFill>
          <a:blip r:embed="rId2"/>
          <a:stretch>
            <a:fillRect/>
          </a:stretch>
        </p:blipFill>
        <p:spPr>
          <a:xfrm>
            <a:off x="1097279" y="1876208"/>
            <a:ext cx="9110749" cy="4298269"/>
          </a:xfrm>
          <a:prstGeom prst="rect">
            <a:avLst/>
          </a:prstGeom>
        </p:spPr>
      </p:pic>
    </p:spTree>
    <p:extLst>
      <p:ext uri="{BB962C8B-B14F-4D97-AF65-F5344CB8AC3E}">
        <p14:creationId xmlns:p14="http://schemas.microsoft.com/office/powerpoint/2010/main" val="318314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pic>
        <p:nvPicPr>
          <p:cNvPr id="5" name="Picture 4">
            <a:extLst>
              <a:ext uri="{FF2B5EF4-FFF2-40B4-BE49-F238E27FC236}">
                <a16:creationId xmlns:a16="http://schemas.microsoft.com/office/drawing/2014/main" id="{18712F9C-C227-4EF9-A83E-AD7FDEFC22E1}"/>
              </a:ext>
            </a:extLst>
          </p:cNvPr>
          <p:cNvPicPr>
            <a:picLocks noChangeAspect="1"/>
          </p:cNvPicPr>
          <p:nvPr/>
        </p:nvPicPr>
        <p:blipFill>
          <a:blip r:embed="rId2"/>
          <a:stretch>
            <a:fillRect/>
          </a:stretch>
        </p:blipFill>
        <p:spPr>
          <a:xfrm>
            <a:off x="889842" y="1737359"/>
            <a:ext cx="10265837" cy="4598533"/>
          </a:xfrm>
          <a:prstGeom prst="rect">
            <a:avLst/>
          </a:prstGeom>
        </p:spPr>
      </p:pic>
    </p:spTree>
    <p:extLst>
      <p:ext uri="{BB962C8B-B14F-4D97-AF65-F5344CB8AC3E}">
        <p14:creationId xmlns:p14="http://schemas.microsoft.com/office/powerpoint/2010/main" val="119843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4197-C38B-4915-80C8-D2B3A8B5BDCB}"/>
              </a:ext>
            </a:extLst>
          </p:cNvPr>
          <p:cNvSpPr>
            <a:spLocks noGrp="1"/>
          </p:cNvSpPr>
          <p:nvPr>
            <p:ph type="title"/>
          </p:nvPr>
        </p:nvSpPr>
        <p:spPr/>
        <p:txBody>
          <a:bodyPr/>
          <a:lstStyle/>
          <a:p>
            <a:r>
              <a:rPr lang="en-US" dirty="0"/>
              <a:t>Unary Relational Operations</a:t>
            </a:r>
          </a:p>
        </p:txBody>
      </p:sp>
      <p:sp>
        <p:nvSpPr>
          <p:cNvPr id="3" name="Content Placeholder 2">
            <a:extLst>
              <a:ext uri="{FF2B5EF4-FFF2-40B4-BE49-F238E27FC236}">
                <a16:creationId xmlns:a16="http://schemas.microsoft.com/office/drawing/2014/main" id="{3DE203FA-412C-464E-A279-C958DE734B73}"/>
              </a:ext>
            </a:extLst>
          </p:cNvPr>
          <p:cNvSpPr>
            <a:spLocks noGrp="1"/>
          </p:cNvSpPr>
          <p:nvPr>
            <p:ph idx="1"/>
          </p:nvPr>
        </p:nvSpPr>
        <p:spPr/>
        <p:txBody>
          <a:bodyPr/>
          <a:lstStyle/>
          <a:p>
            <a:r>
              <a:rPr lang="en-US" dirty="0"/>
              <a:t>The relational algebra operations that are uses single relation(table) are called unary relational operations.</a:t>
            </a:r>
          </a:p>
          <a:p>
            <a:pPr marL="514350" indent="-514350">
              <a:buFont typeface="+mj-lt"/>
              <a:buAutoNum type="arabicPeriod"/>
            </a:pPr>
            <a:r>
              <a:rPr lang="en-US" dirty="0"/>
              <a:t>SELECT(</a:t>
            </a:r>
            <a:r>
              <a:rPr lang="el-GR" dirty="0"/>
              <a:t>σ</a:t>
            </a:r>
            <a:r>
              <a:rPr lang="en-US" dirty="0"/>
              <a:t>)</a:t>
            </a:r>
          </a:p>
          <a:p>
            <a:pPr marL="457200" lvl="1" indent="0">
              <a:buNone/>
            </a:pPr>
            <a:r>
              <a:rPr lang="en-US" dirty="0"/>
              <a:t>It is used for selecting a subset of the tuples according to a given selection condition. </a:t>
            </a:r>
          </a:p>
          <a:p>
            <a:pPr marL="457200" lvl="1" indent="0">
              <a:buNone/>
            </a:pPr>
            <a:r>
              <a:rPr lang="en-US" dirty="0"/>
              <a:t>It is denoted by Sigma </a:t>
            </a:r>
            <a:r>
              <a:rPr lang="el-GR" dirty="0"/>
              <a:t>σ</a:t>
            </a:r>
            <a:r>
              <a:rPr lang="en-US" dirty="0"/>
              <a:t> symbol </a:t>
            </a:r>
          </a:p>
          <a:p>
            <a:pPr marL="457200" lvl="1" indent="0">
              <a:buNone/>
            </a:pPr>
            <a:r>
              <a:rPr lang="en-US" dirty="0"/>
              <a:t>Select operation selects tuples that satisfy a given condition.</a:t>
            </a:r>
          </a:p>
          <a:p>
            <a:pPr marL="457200" lvl="1" indent="0">
              <a:buNone/>
            </a:pPr>
            <a:r>
              <a:rPr lang="en-US" dirty="0"/>
              <a:t>Syntax: </a:t>
            </a:r>
            <a:r>
              <a:rPr lang="el-GR" b="1" i="0" dirty="0">
                <a:solidFill>
                  <a:srgbClr val="273239"/>
                </a:solidFill>
                <a:effectLst/>
                <a:latin typeface="Nunito" pitchFamily="2" charset="0"/>
              </a:rPr>
              <a:t>σ</a:t>
            </a:r>
            <a:r>
              <a:rPr lang="en-US" b="1" i="0" baseline="-25000" dirty="0">
                <a:effectLst/>
                <a:latin typeface="Times New Roman" panose="02020603050405020304" pitchFamily="18" charset="0"/>
                <a:cs typeface="Times New Roman" panose="02020603050405020304" pitchFamily="18" charset="0"/>
              </a:rPr>
              <a:t>&lt;selection condition&gt;</a:t>
            </a:r>
            <a:r>
              <a:rPr lang="en-US" b="1" i="0" dirty="0">
                <a:solidFill>
                  <a:srgbClr val="273239"/>
                </a:solidFill>
                <a:effectLst/>
                <a:latin typeface="Nunito" pitchFamily="2" charset="0"/>
              </a:rPr>
              <a:t>(R)</a:t>
            </a:r>
            <a:br>
              <a:rPr lang="en-US" b="1" i="0" dirty="0">
                <a:solidFill>
                  <a:srgbClr val="273239"/>
                </a:solidFill>
                <a:effectLst/>
                <a:latin typeface="Nunito" pitchFamily="2" charset="0"/>
              </a:rPr>
            </a:br>
            <a:r>
              <a:rPr lang="en-US" b="1" i="0" dirty="0">
                <a:solidFill>
                  <a:srgbClr val="273239"/>
                </a:solidFill>
                <a:effectLst/>
                <a:latin typeface="Times New Roman" panose="02020603050405020304" pitchFamily="18" charset="0"/>
                <a:cs typeface="Times New Roman" panose="02020603050405020304" pitchFamily="18" charset="0"/>
              </a:rPr>
              <a:t>w</a:t>
            </a:r>
            <a:r>
              <a:rPr lang="en-US" dirty="0">
                <a:solidFill>
                  <a:srgbClr val="273239"/>
                </a:solidFill>
                <a:latin typeface="Times New Roman" panose="02020603050405020304" pitchFamily="18" charset="0"/>
                <a:cs typeface="Times New Roman" panose="02020603050405020304" pitchFamily="18" charset="0"/>
              </a:rPr>
              <a:t>here name stands for relation(table)</a:t>
            </a: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94742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20EC-7085-4887-928E-E265A0EE4E1D}"/>
              </a:ext>
            </a:extLst>
          </p:cNvPr>
          <p:cNvSpPr>
            <a:spLocks noGrp="1"/>
          </p:cNvSpPr>
          <p:nvPr>
            <p:ph type="title"/>
          </p:nvPr>
        </p:nvSpPr>
        <p:spPr/>
        <p:txBody>
          <a:bodyPr/>
          <a:lstStyle/>
          <a:p>
            <a:r>
              <a:rPr lang="en-US" dirty="0"/>
              <a:t>1. SELECT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7D386F-6138-4890-A892-999A9058687E}"/>
                  </a:ext>
                </a:extLst>
              </p:cNvPr>
              <p:cNvSpPr>
                <a:spLocks noGrp="1"/>
              </p:cNvSpPr>
              <p:nvPr>
                <p:ph idx="1"/>
              </p:nvPr>
            </p:nvSpPr>
            <p:spPr/>
            <p:txBody>
              <a:bodyPr/>
              <a:lstStyle/>
              <a:p>
                <a:r>
                  <a:rPr lang="en-US" dirty="0"/>
                  <a:t>Comparison operators: &lt; , &gt; ,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 , ≠ ,= </m:t>
                    </m:r>
                  </m:oMath>
                </a14:m>
                <a:endParaRPr lang="en-US" b="0" dirty="0">
                  <a:ea typeface="Cambria Math" panose="02040503050406030204" pitchFamily="18" charset="0"/>
                </a:endParaRPr>
              </a:p>
              <a:p>
                <a:r>
                  <a:rPr lang="en-US" dirty="0"/>
                  <a:t>Logical operators: </a:t>
                </a:r>
                <a:r>
                  <a:rPr lang="en-US" b="0" i="0" dirty="0">
                    <a:solidFill>
                      <a:srgbClr val="001D35"/>
                    </a:solidFill>
                    <a:effectLst/>
                    <a:latin typeface="Google Sans"/>
                  </a:rPr>
                  <a:t>AND (∧), OR (∨), and NOT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47D386F-6138-4890-A892-999A9058687E}"/>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7178C1B-E388-464B-8C9C-C0BCF39C44E6}"/>
              </a:ext>
            </a:extLst>
          </p:cNvPr>
          <p:cNvPicPr>
            <a:picLocks noChangeAspect="1"/>
          </p:cNvPicPr>
          <p:nvPr/>
        </p:nvPicPr>
        <p:blipFill>
          <a:blip r:embed="rId3"/>
          <a:stretch>
            <a:fillRect/>
          </a:stretch>
        </p:blipFill>
        <p:spPr>
          <a:xfrm>
            <a:off x="2966284" y="2755964"/>
            <a:ext cx="4867954" cy="4029637"/>
          </a:xfrm>
          <a:prstGeom prst="rect">
            <a:avLst/>
          </a:prstGeom>
        </p:spPr>
      </p:pic>
    </p:spTree>
    <p:extLst>
      <p:ext uri="{BB962C8B-B14F-4D97-AF65-F5344CB8AC3E}">
        <p14:creationId xmlns:p14="http://schemas.microsoft.com/office/powerpoint/2010/main" val="23069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4197-C38B-4915-80C8-D2B3A8B5BDCB}"/>
              </a:ext>
            </a:extLst>
          </p:cNvPr>
          <p:cNvSpPr>
            <a:spLocks noGrp="1"/>
          </p:cNvSpPr>
          <p:nvPr>
            <p:ph type="title"/>
          </p:nvPr>
        </p:nvSpPr>
        <p:spPr>
          <a:xfrm>
            <a:off x="838200" y="263525"/>
            <a:ext cx="10515600" cy="1325563"/>
          </a:xfrm>
        </p:spPr>
        <p:txBody>
          <a:bodyPr/>
          <a:lstStyle/>
          <a:p>
            <a:r>
              <a:rPr lang="en-US" dirty="0"/>
              <a:t>2. PROJECT Operator</a:t>
            </a:r>
          </a:p>
        </p:txBody>
      </p:sp>
      <p:sp>
        <p:nvSpPr>
          <p:cNvPr id="3" name="Content Placeholder 2">
            <a:extLst>
              <a:ext uri="{FF2B5EF4-FFF2-40B4-BE49-F238E27FC236}">
                <a16:creationId xmlns:a16="http://schemas.microsoft.com/office/drawing/2014/main" id="{3DE203FA-412C-464E-A279-C958DE734B73}"/>
              </a:ext>
            </a:extLst>
          </p:cNvPr>
          <p:cNvSpPr>
            <a:spLocks noGrp="1"/>
          </p:cNvSpPr>
          <p:nvPr>
            <p:ph idx="1"/>
          </p:nvPr>
        </p:nvSpPr>
        <p:spPr>
          <a:xfrm>
            <a:off x="1066800" y="1848964"/>
            <a:ext cx="10058400" cy="4023360"/>
          </a:xfrm>
        </p:spPr>
        <p:txBody>
          <a:bodyPr/>
          <a:lstStyle/>
          <a:p>
            <a:pPr marL="0" indent="0">
              <a:buNone/>
            </a:pPr>
            <a:r>
              <a:rPr lang="en-US" dirty="0"/>
              <a:t>Project operator is used to select certain column form the table and discards the other columns.</a:t>
            </a:r>
          </a:p>
          <a:p>
            <a:pPr marL="0" indent="0">
              <a:buNone/>
            </a:pPr>
            <a:r>
              <a:rPr lang="en-US" dirty="0"/>
              <a:t> If we are interested in only certain attributes of a relation, we use the project operation to project t relation over these attributes only.</a:t>
            </a:r>
          </a:p>
          <a:p>
            <a:pPr marL="457200" lvl="1" indent="0">
              <a:buNone/>
            </a:pPr>
            <a:r>
              <a:rPr lang="en-US" dirty="0"/>
              <a:t>Syntax: ∏</a:t>
            </a:r>
            <a:r>
              <a:rPr lang="en-US" b="1" i="0" baseline="-25000" dirty="0">
                <a:effectLst/>
                <a:latin typeface="Times New Roman" panose="02020603050405020304" pitchFamily="18" charset="0"/>
                <a:cs typeface="Times New Roman" panose="02020603050405020304" pitchFamily="18" charset="0"/>
              </a:rPr>
              <a:t>&lt;attribute-list&gt;</a:t>
            </a:r>
            <a:r>
              <a:rPr lang="en-US" b="1" i="0" dirty="0">
                <a:solidFill>
                  <a:srgbClr val="273239"/>
                </a:solidFill>
                <a:effectLst/>
                <a:latin typeface="Nunito" pitchFamily="2" charset="0"/>
              </a:rPr>
              <a:t>(R)</a:t>
            </a:r>
            <a:br>
              <a:rPr lang="en-US" b="1" i="0" dirty="0">
                <a:solidFill>
                  <a:srgbClr val="273239"/>
                </a:solidFill>
                <a:effectLst/>
                <a:latin typeface="Nunito" pitchFamily="2" charset="0"/>
              </a:rPr>
            </a:br>
            <a:r>
              <a:rPr lang="en-US" b="1" i="0" dirty="0">
                <a:solidFill>
                  <a:srgbClr val="273239"/>
                </a:solidFill>
                <a:effectLst/>
                <a:latin typeface="Times New Roman" panose="02020603050405020304" pitchFamily="18" charset="0"/>
                <a:cs typeface="Times New Roman" panose="02020603050405020304" pitchFamily="18" charset="0"/>
              </a:rPr>
              <a:t>w</a:t>
            </a:r>
            <a:r>
              <a:rPr lang="en-US" dirty="0">
                <a:solidFill>
                  <a:srgbClr val="273239"/>
                </a:solidFill>
                <a:latin typeface="Times New Roman" panose="02020603050405020304" pitchFamily="18" charset="0"/>
                <a:cs typeface="Times New Roman" panose="02020603050405020304" pitchFamily="18" charset="0"/>
              </a:rPr>
              <a:t>here name stands for relation(table)</a:t>
            </a: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514350" indent="-514350">
              <a:buFont typeface="+mj-lt"/>
              <a:buAutoNum type="arabicPeriod"/>
            </a:pPr>
            <a:endParaRPr lang="en-US" dirty="0"/>
          </a:p>
          <a:p>
            <a:endParaRPr lang="en-US" dirty="0"/>
          </a:p>
        </p:txBody>
      </p:sp>
      <p:pic>
        <p:nvPicPr>
          <p:cNvPr id="5" name="Picture 4">
            <a:extLst>
              <a:ext uri="{FF2B5EF4-FFF2-40B4-BE49-F238E27FC236}">
                <a16:creationId xmlns:a16="http://schemas.microsoft.com/office/drawing/2014/main" id="{17222BB8-E210-443C-B52A-51BAFC73053F}"/>
              </a:ext>
            </a:extLst>
          </p:cNvPr>
          <p:cNvPicPr>
            <a:picLocks noChangeAspect="1"/>
          </p:cNvPicPr>
          <p:nvPr/>
        </p:nvPicPr>
        <p:blipFill>
          <a:blip r:embed="rId2"/>
          <a:stretch>
            <a:fillRect/>
          </a:stretch>
        </p:blipFill>
        <p:spPr>
          <a:xfrm>
            <a:off x="1897873" y="3860644"/>
            <a:ext cx="5757283" cy="2219474"/>
          </a:xfrm>
          <a:prstGeom prst="rect">
            <a:avLst/>
          </a:prstGeom>
        </p:spPr>
      </p:pic>
    </p:spTree>
    <p:extLst>
      <p:ext uri="{BB962C8B-B14F-4D97-AF65-F5344CB8AC3E}">
        <p14:creationId xmlns:p14="http://schemas.microsoft.com/office/powerpoint/2010/main" val="323499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1002-9ED3-4623-BF58-B533E69849C6}"/>
              </a:ext>
            </a:extLst>
          </p:cNvPr>
          <p:cNvSpPr>
            <a:spLocks noGrp="1"/>
          </p:cNvSpPr>
          <p:nvPr>
            <p:ph type="title"/>
          </p:nvPr>
        </p:nvSpPr>
        <p:spPr/>
        <p:txBody>
          <a:bodyPr/>
          <a:lstStyle/>
          <a:p>
            <a:r>
              <a:rPr lang="en-US" dirty="0"/>
              <a:t>Combining SELECT and PROJECT operations</a:t>
            </a:r>
          </a:p>
        </p:txBody>
      </p:sp>
      <p:sp>
        <p:nvSpPr>
          <p:cNvPr id="3" name="Content Placeholder 2">
            <a:extLst>
              <a:ext uri="{FF2B5EF4-FFF2-40B4-BE49-F238E27FC236}">
                <a16:creationId xmlns:a16="http://schemas.microsoft.com/office/drawing/2014/main" id="{EE3BD899-AC84-473A-8456-B0E21FE23101}"/>
              </a:ext>
            </a:extLst>
          </p:cNvPr>
          <p:cNvSpPr>
            <a:spLocks noGrp="1"/>
          </p:cNvSpPr>
          <p:nvPr>
            <p:ph idx="1"/>
          </p:nvPr>
        </p:nvSpPr>
        <p:spPr/>
        <p:txBody>
          <a:bodyPr/>
          <a:lstStyle/>
          <a:p>
            <a:r>
              <a:rPr lang="en-US" dirty="0"/>
              <a:t>These operators can be combined</a:t>
            </a:r>
          </a:p>
          <a:p>
            <a:r>
              <a:rPr lang="en-US" dirty="0"/>
              <a:t>First inner operation(select operation) extract given specified rows and the then outer operation (project operation) extract only specified columns from selected rows.</a:t>
            </a:r>
          </a:p>
          <a:p>
            <a:endParaRPr lang="en-US" dirty="0"/>
          </a:p>
        </p:txBody>
      </p:sp>
      <p:pic>
        <p:nvPicPr>
          <p:cNvPr id="5" name="Picture 4">
            <a:extLst>
              <a:ext uri="{FF2B5EF4-FFF2-40B4-BE49-F238E27FC236}">
                <a16:creationId xmlns:a16="http://schemas.microsoft.com/office/drawing/2014/main" id="{7F10D282-BB82-4EB4-8168-397D7FBDB553}"/>
              </a:ext>
            </a:extLst>
          </p:cNvPr>
          <p:cNvPicPr>
            <a:picLocks noChangeAspect="1"/>
          </p:cNvPicPr>
          <p:nvPr/>
        </p:nvPicPr>
        <p:blipFill>
          <a:blip r:embed="rId2"/>
          <a:stretch>
            <a:fillRect/>
          </a:stretch>
        </p:blipFill>
        <p:spPr>
          <a:xfrm>
            <a:off x="1130986" y="3246637"/>
            <a:ext cx="7573146" cy="1867351"/>
          </a:xfrm>
          <a:prstGeom prst="rect">
            <a:avLst/>
          </a:prstGeom>
        </p:spPr>
      </p:pic>
    </p:spTree>
    <p:extLst>
      <p:ext uri="{BB962C8B-B14F-4D97-AF65-F5344CB8AC3E}">
        <p14:creationId xmlns:p14="http://schemas.microsoft.com/office/powerpoint/2010/main" val="123724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B949-D9F0-4A83-88FB-C686785C774D}"/>
              </a:ext>
            </a:extLst>
          </p:cNvPr>
          <p:cNvSpPr>
            <a:spLocks noGrp="1"/>
          </p:cNvSpPr>
          <p:nvPr>
            <p:ph type="title"/>
          </p:nvPr>
        </p:nvSpPr>
        <p:spPr/>
        <p:txBody>
          <a:bodyPr>
            <a:normAutofit/>
          </a:bodyPr>
          <a:lstStyle/>
          <a:p>
            <a:r>
              <a:rPr lang="en-US" sz="4400" dirty="0"/>
              <a:t>Relational algebra operations from set theory</a:t>
            </a:r>
          </a:p>
        </p:txBody>
      </p:sp>
      <p:sp>
        <p:nvSpPr>
          <p:cNvPr id="3" name="Content Placeholder 2">
            <a:extLst>
              <a:ext uri="{FF2B5EF4-FFF2-40B4-BE49-F238E27FC236}">
                <a16:creationId xmlns:a16="http://schemas.microsoft.com/office/drawing/2014/main" id="{00DF2A54-956E-44B4-934E-FBB08140AB60}"/>
              </a:ext>
            </a:extLst>
          </p:cNvPr>
          <p:cNvSpPr>
            <a:spLocks noGrp="1"/>
          </p:cNvSpPr>
          <p:nvPr>
            <p:ph idx="1"/>
          </p:nvPr>
        </p:nvSpPr>
        <p:spPr/>
        <p:txBody>
          <a:bodyPr/>
          <a:lstStyle/>
          <a:p>
            <a:r>
              <a:rPr lang="en-US" dirty="0"/>
              <a:t>These operations except Cartesian product set operation take two input relations and must be union compatible:</a:t>
            </a:r>
          </a:p>
          <a:p>
            <a:pPr lvl="1"/>
            <a:r>
              <a:rPr lang="en-US" dirty="0"/>
              <a:t>Tuples must have same no. of fields</a:t>
            </a:r>
          </a:p>
          <a:p>
            <a:pPr lvl="1"/>
            <a:r>
              <a:rPr lang="en-US" dirty="0"/>
              <a:t>Corresponding fields have the same data type</a:t>
            </a:r>
          </a:p>
          <a:p>
            <a:pPr lvl="1"/>
            <a:endParaRPr lang="en-US" dirty="0"/>
          </a:p>
          <a:p>
            <a:pPr marL="201168" lvl="1" indent="0">
              <a:buNone/>
            </a:pPr>
            <a:r>
              <a:rPr lang="en-US" dirty="0"/>
              <a:t>Set operations are:</a:t>
            </a:r>
          </a:p>
          <a:p>
            <a:pPr marL="201168" lvl="1" indent="0">
              <a:buNone/>
            </a:pPr>
            <a:r>
              <a:rPr lang="en-US" dirty="0"/>
              <a:t>	Union</a:t>
            </a:r>
          </a:p>
          <a:p>
            <a:pPr marL="201168" lvl="1" indent="0">
              <a:buNone/>
            </a:pPr>
            <a:r>
              <a:rPr lang="en-US" dirty="0"/>
              <a:t>	Intersection</a:t>
            </a:r>
          </a:p>
          <a:p>
            <a:pPr marL="201168" lvl="1" indent="0">
              <a:buNone/>
            </a:pPr>
            <a:r>
              <a:rPr lang="en-US" dirty="0"/>
              <a:t>	Difference</a:t>
            </a:r>
          </a:p>
          <a:p>
            <a:pPr marL="201168" lvl="1" indent="0">
              <a:buNone/>
            </a:pPr>
            <a:r>
              <a:rPr lang="en-US" dirty="0"/>
              <a:t>	Cartesian Product</a:t>
            </a:r>
          </a:p>
        </p:txBody>
      </p:sp>
    </p:spTree>
    <p:extLst>
      <p:ext uri="{BB962C8B-B14F-4D97-AF65-F5344CB8AC3E}">
        <p14:creationId xmlns:p14="http://schemas.microsoft.com/office/powerpoint/2010/main" val="8131917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1685</TotalTime>
  <Words>810</Words>
  <Application>Microsoft Office PowerPoint</Application>
  <PresentationFormat>Widescreen</PresentationFormat>
  <Paragraphs>85</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Calibri Light</vt:lpstr>
      <vt:lpstr>Cambria Math</vt:lpstr>
      <vt:lpstr>Google Sans</vt:lpstr>
      <vt:lpstr>Nunito</vt:lpstr>
      <vt:lpstr>Roboto</vt:lpstr>
      <vt:lpstr>Times New Roman</vt:lpstr>
      <vt:lpstr>Wingdings</vt:lpstr>
      <vt:lpstr>Retrospect</vt:lpstr>
      <vt:lpstr>Unit 3</vt:lpstr>
      <vt:lpstr>Syllabus(Topic to be covered)</vt:lpstr>
      <vt:lpstr>Introduction to Relational Algebra</vt:lpstr>
      <vt:lpstr>PowerPoint Presentation</vt:lpstr>
      <vt:lpstr>Unary Relational Operations</vt:lpstr>
      <vt:lpstr>1. SELECT Operation</vt:lpstr>
      <vt:lpstr>2. PROJECT Operator</vt:lpstr>
      <vt:lpstr>Combining SELECT and PROJECT operations</vt:lpstr>
      <vt:lpstr>Relational algebra operations from set theory</vt:lpstr>
      <vt:lpstr>Union Operation(∪)</vt:lpstr>
      <vt:lpstr>Intersection Operation(∩)</vt:lpstr>
      <vt:lpstr>Difference Operation(-)</vt:lpstr>
      <vt:lpstr>Cartesian Product(x)</vt:lpstr>
      <vt:lpstr>Cartesian Product(x)</vt:lpstr>
      <vt:lpstr>Binary Relational Operations</vt:lpstr>
      <vt:lpstr>1. JOIN operation</vt:lpstr>
      <vt:lpstr>1.a.Inner JOIN </vt:lpstr>
      <vt:lpstr>1.a.Inner JOIN </vt:lpstr>
      <vt:lpstr>1.a.Inner JOIN </vt:lpstr>
      <vt:lpstr>1.a.Inner JOIN </vt:lpstr>
      <vt:lpstr>1.b.Outer JOIN </vt:lpstr>
      <vt:lpstr>1.b.Outer JOIN </vt:lpstr>
      <vt:lpstr>1.b.Outer JOIN </vt:lpstr>
      <vt:lpstr>1.b.Outer JOIN </vt:lpstr>
      <vt:lpstr>2. DIVISION operation</vt:lpstr>
      <vt:lpstr>Additional Relational Operator</vt:lpstr>
      <vt:lpstr>Additional Relational Operator</vt:lpstr>
      <vt:lpstr>Additional Relational Operator</vt:lpstr>
      <vt:lpstr>Additional Relational Operator</vt:lpstr>
      <vt:lpstr>NULL Operator</vt:lpstr>
      <vt:lpstr>Database manipulation</vt:lpstr>
      <vt:lpstr>Database manipulation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Calculus</vt:lpstr>
      <vt:lpstr>Relational Calculus</vt:lpstr>
      <vt:lpstr>Relational Calculus</vt:lpstr>
      <vt:lpstr>Relational Calculus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Yachu</dc:creator>
  <cp:lastModifiedBy>Yachu</cp:lastModifiedBy>
  <cp:revision>40</cp:revision>
  <dcterms:created xsi:type="dcterms:W3CDTF">2025-06-23T12:15:33Z</dcterms:created>
  <dcterms:modified xsi:type="dcterms:W3CDTF">2025-06-25T15:51:37Z</dcterms:modified>
</cp:coreProperties>
</file>